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25"/>
  </p:notesMasterIdLst>
  <p:sldIdLst>
    <p:sldId id="256" r:id="rId2"/>
    <p:sldId id="290" r:id="rId3"/>
    <p:sldId id="258" r:id="rId4"/>
    <p:sldId id="291" r:id="rId5"/>
    <p:sldId id="292" r:id="rId6"/>
    <p:sldId id="267" r:id="rId7"/>
    <p:sldId id="270" r:id="rId8"/>
    <p:sldId id="272" r:id="rId9"/>
    <p:sldId id="268" r:id="rId10"/>
    <p:sldId id="266" r:id="rId11"/>
    <p:sldId id="274" r:id="rId12"/>
    <p:sldId id="277" r:id="rId13"/>
    <p:sldId id="293" r:id="rId14"/>
    <p:sldId id="280" r:id="rId15"/>
    <p:sldId id="282" r:id="rId16"/>
    <p:sldId id="281" r:id="rId17"/>
    <p:sldId id="283" r:id="rId18"/>
    <p:sldId id="289" r:id="rId19"/>
    <p:sldId id="286" r:id="rId20"/>
    <p:sldId id="298" r:id="rId21"/>
    <p:sldId id="294" r:id="rId22"/>
    <p:sldId id="297" r:id="rId23"/>
    <p:sldId id="296" r:id="rId24"/>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0C7A6-4BCB-FF42-3720-FC5B9F6A1E7F}" v="706" dt="2020-11-04T20:04:28.198"/>
    <p1510:client id="{3DBAA43A-D0C9-C5FA-D499-E67329A91D00}" v="8" dt="2020-11-05T16:45:35.838"/>
    <p1510:client id="{658824AE-8730-3464-136A-29E1D6542606}" v="40" dt="2020-11-06T09:07:39.543"/>
    <p1510:client id="{67FA8955-9AEF-8FEF-299F-64982397B7DF}" v="288" dt="2020-11-05T16:31:43.147"/>
    <p1510:client id="{9E1DE43B-DD01-CD36-39C4-7408C72C8AD7}" v="257" dt="2020-11-04T19:09:03.716"/>
    <p1510:client id="{AA1B795A-6D6D-BD47-A687-B6DA696FFD08}" v="2132" dt="2020-11-05T13:31:53.309"/>
    <p1510:client id="{B4A25645-CD98-E57C-C18A-28C981CD01E5}" v="534" dt="2020-11-05T22:29:35.379"/>
    <p1510:client id="{CBC93D58-27F5-DCD9-999B-BAE39BE79EF6}" v="1048" dt="2020-11-05T23:12:20.889"/>
    <p1510:client id="{D04D4AA2-B874-118B-DA6F-9F11672EF6E2}" v="179" dt="2020-11-05T10:03:46.843"/>
    <p1510:client id="{DE35A68A-D637-9210-D17C-195A03CDEBB2}" v="51" dt="2020-11-04T23:35:15.998"/>
    <p1510:client id="{E8D607D3-6550-8D75-4163-52CC6FA817CE}" v="36" dt="2020-11-06T10:57:35.144"/>
    <p1510:client id="{EC9E2CD0-7D66-14E6-ED20-552452CD8297}" v="209" dt="2020-11-05T09:48:48.287"/>
    <p1510:client id="{FD44AC01-5C60-B52D-01BB-D9B535EF411D}" v="6" dt="2020-11-05T19:12:06.5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Styl pośredni 2 — Ak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06799F8-075E-4A3A-A7F6-7FBC6576F1A4}" styleName="Styl z motywem 2 — Ak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Styl z motywem 1 — Ak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16DA210-FB5B-4158-B5E0-FEB733F419BA}" styleName="Styl jasny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Styl jasny 2 — Ak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7AC3CCA-C797-4891-BE02-D94E43425B78}" styleName="Styl pośredni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Bez stylu, bez siatk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BEB59-5DDA-A345-8AFB-20F3D2CDFDC7}" type="datetimeFigureOut">
              <a:rPr lang="pl-PL" smtClean="0"/>
              <a:t>01.12.2020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369B8-9827-0943-ABF8-CC7C2BB56ED9}" type="slidenum">
              <a:rPr lang="pl-PL" smtClean="0"/>
              <a:t>‹#›</a:t>
            </a:fld>
            <a:endParaRPr lang="pl-PL"/>
          </a:p>
        </p:txBody>
      </p:sp>
    </p:spTree>
    <p:extLst>
      <p:ext uri="{BB962C8B-B14F-4D97-AF65-F5344CB8AC3E}">
        <p14:creationId xmlns:p14="http://schemas.microsoft.com/office/powerpoint/2010/main" val="414629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DD2369B8-9827-0943-ABF8-CC7C2BB56ED9}" type="slidenum">
              <a:rPr lang="pl-PL" smtClean="0"/>
              <a:t>20</a:t>
            </a:fld>
            <a:endParaRPr lang="pl-PL"/>
          </a:p>
        </p:txBody>
      </p:sp>
    </p:spTree>
    <p:extLst>
      <p:ext uri="{BB962C8B-B14F-4D97-AF65-F5344CB8AC3E}">
        <p14:creationId xmlns:p14="http://schemas.microsoft.com/office/powerpoint/2010/main" val="2090841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9027181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8123874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636593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2577861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282304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00954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118712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7910403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5568594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366022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729622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8136234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dgomonov/new-york-city-airbnb-open-dat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dtytuł 2"/>
          <p:cNvSpPr>
            <a:spLocks noGrp="1"/>
          </p:cNvSpPr>
          <p:nvPr>
            <p:ph type="subTitle" idx="1"/>
          </p:nvPr>
        </p:nvSpPr>
        <p:spPr>
          <a:xfrm>
            <a:off x="7627142" y="6024401"/>
            <a:ext cx="4409607" cy="331632"/>
          </a:xfrm>
        </p:spPr>
        <p:txBody>
          <a:bodyPr vert="horz" lIns="91440" tIns="45720" rIns="91440" bIns="45720" rtlCol="0" anchor="t">
            <a:normAutofit fontScale="92500" lnSpcReduction="10000"/>
          </a:bodyPr>
          <a:lstStyle/>
          <a:p>
            <a:r>
              <a:rPr lang="pl-PL" sz="2000">
                <a:ea typeface="+mn-lt"/>
                <a:cs typeface="+mn-lt"/>
              </a:rPr>
              <a:t>Data: </a:t>
            </a:r>
            <a:r>
              <a:rPr lang="pl-PL" sz="2000" b="1">
                <a:ea typeface="+mn-lt"/>
                <a:cs typeface="+mn-lt"/>
                <a:hlinkClick r:id="rId2"/>
              </a:rPr>
              <a:t>New York City Airbnb Open Data</a:t>
            </a:r>
            <a:endParaRPr lang="pl-PL" sz="2000" b="1">
              <a:cs typeface="Calibri"/>
            </a:endParaRPr>
          </a:p>
        </p:txBody>
      </p:sp>
      <p:sp>
        <p:nvSpPr>
          <p:cNvPr id="5" name="TextBox 4">
            <a:extLst>
              <a:ext uri="{FF2B5EF4-FFF2-40B4-BE49-F238E27FC236}">
                <a16:creationId xmlns:a16="http://schemas.microsoft.com/office/drawing/2014/main" id="{6DA67C05-7751-40FC-81CE-00A371F116FC}"/>
              </a:ext>
            </a:extLst>
          </p:cNvPr>
          <p:cNvSpPr txBox="1"/>
          <p:nvPr/>
        </p:nvSpPr>
        <p:spPr>
          <a:xfrm>
            <a:off x="437003" y="5397224"/>
            <a:ext cx="372553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cs typeface="Calibri"/>
              </a:rPr>
              <a:t>Michał Wilkosz</a:t>
            </a:r>
          </a:p>
          <a:p>
            <a:r>
              <a:rPr lang="en-US" sz="2800" dirty="0">
                <a:latin typeface="Calibri"/>
                <a:cs typeface="Calibri"/>
              </a:rPr>
              <a:t>Filip </a:t>
            </a:r>
            <a:r>
              <a:rPr lang="en-US" sz="2800" dirty="0" err="1">
                <a:latin typeface="Calibri"/>
                <a:cs typeface="Calibri"/>
              </a:rPr>
              <a:t>Uherek</a:t>
            </a:r>
            <a:endParaRPr lang="en-US" sz="2800" dirty="0">
              <a:latin typeface="Calibri"/>
              <a:cs typeface="Calibri"/>
            </a:endParaRPr>
          </a:p>
        </p:txBody>
      </p:sp>
      <p:sp>
        <p:nvSpPr>
          <p:cNvPr id="6" name="TextBox 5">
            <a:extLst>
              <a:ext uri="{FF2B5EF4-FFF2-40B4-BE49-F238E27FC236}">
                <a16:creationId xmlns:a16="http://schemas.microsoft.com/office/drawing/2014/main" id="{93656A6C-5A1B-46AB-8ED4-A02EAAFE1F15}"/>
              </a:ext>
            </a:extLst>
          </p:cNvPr>
          <p:cNvSpPr txBox="1"/>
          <p:nvPr/>
        </p:nvSpPr>
        <p:spPr>
          <a:xfrm>
            <a:off x="3398795" y="472836"/>
            <a:ext cx="5176090" cy="830997"/>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latin typeface="Calibri"/>
                <a:ea typeface="+mn-lt"/>
                <a:cs typeface="+mn-lt"/>
              </a:rPr>
              <a:t>Applied Statistics</a:t>
            </a:r>
            <a:endParaRPr lang="en-US" sz="4800" b="1">
              <a:latin typeface="Calibri"/>
              <a:cs typeface="Calibri"/>
            </a:endParaRPr>
          </a:p>
        </p:txBody>
      </p:sp>
      <p:pic>
        <p:nvPicPr>
          <p:cNvPr id="8" name="Obraz 8" descr="Obraz zawierający woda, zdjęcie, trawa, łódź&#10;&#10;Opis wygenerowany automatycznie">
            <a:extLst>
              <a:ext uri="{FF2B5EF4-FFF2-40B4-BE49-F238E27FC236}">
                <a16:creationId xmlns:a16="http://schemas.microsoft.com/office/drawing/2014/main" id="{9D363A2E-F0A2-4A3B-BDA3-3AAA91AC42A2}"/>
              </a:ext>
            </a:extLst>
          </p:cNvPr>
          <p:cNvPicPr>
            <a:picLocks noChangeAspect="1"/>
          </p:cNvPicPr>
          <p:nvPr/>
        </p:nvPicPr>
        <p:blipFill>
          <a:blip r:embed="rId3"/>
          <a:stretch>
            <a:fillRect/>
          </a:stretch>
        </p:blipFill>
        <p:spPr>
          <a:xfrm>
            <a:off x="-5751" y="1607890"/>
            <a:ext cx="12203501" cy="3498444"/>
          </a:xfrm>
          <a:prstGeom prst="rect">
            <a:avLst/>
          </a:prstGeom>
        </p:spPr>
      </p:pic>
    </p:spTree>
    <p:extLst>
      <p:ext uri="{BB962C8B-B14F-4D97-AF65-F5344CB8AC3E}">
        <p14:creationId xmlns:p14="http://schemas.microsoft.com/office/powerpoint/2010/main" val="650317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276C98F-DB16-4435-83CA-02A1491D6051}"/>
              </a:ext>
            </a:extLst>
          </p:cNvPr>
          <p:cNvSpPr txBox="1"/>
          <p:nvPr/>
        </p:nvSpPr>
        <p:spPr>
          <a:xfrm>
            <a:off x="558833" y="1693191"/>
            <a:ext cx="831603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t>Analysing</a:t>
            </a:r>
            <a:r>
              <a:rPr lang="en-US" sz="1600"/>
              <a:t> the missing values, we've came to the conclusion that for: </a:t>
            </a:r>
          </a:p>
          <a:p>
            <a:pPr>
              <a:buChar char="•"/>
            </a:pPr>
            <a:r>
              <a:rPr lang="en-US" sz="1600"/>
              <a:t>'</a:t>
            </a:r>
            <a:r>
              <a:rPr lang="en-US" sz="1600" err="1"/>
              <a:t>reviews_per_month</a:t>
            </a:r>
            <a:r>
              <a:rPr lang="en-US" sz="1600"/>
              <a:t>' : fill </a:t>
            </a:r>
            <a:r>
              <a:rPr lang="en-US" sz="1600" err="1"/>
              <a:t>NaN</a:t>
            </a:r>
            <a:r>
              <a:rPr lang="en-US" sz="1600"/>
              <a:t> values with 0</a:t>
            </a:r>
            <a:endParaRPr lang="en-US" sz="1600">
              <a:cs typeface="Calibri"/>
            </a:endParaRPr>
          </a:p>
          <a:p>
            <a:pPr>
              <a:buChar char="•"/>
            </a:pPr>
            <a:r>
              <a:rPr lang="en-US" sz="1600"/>
              <a:t>'</a:t>
            </a:r>
            <a:r>
              <a:rPr lang="en-US" sz="1600" err="1"/>
              <a:t>last_reviews</a:t>
            </a:r>
            <a:r>
              <a:rPr lang="en-US" sz="1600"/>
              <a:t>’: excluded feature</a:t>
            </a:r>
            <a:endParaRPr lang="en-US" sz="1600">
              <a:cs typeface="Calibri"/>
            </a:endParaRPr>
          </a:p>
          <a:p>
            <a:r>
              <a:rPr lang="en-US" sz="1600">
                <a:cs typeface="Calibri"/>
              </a:rPr>
              <a:t>Commentary: ’last reviews’ feature contributes </a:t>
            </a:r>
          </a:p>
          <a:p>
            <a:r>
              <a:rPr lang="en-US" sz="1600">
                <a:cs typeface="Calibri"/>
              </a:rPr>
              <a:t>nothing that could improve our estimator</a:t>
            </a:r>
          </a:p>
          <a:p>
            <a:r>
              <a:rPr lang="en-US" sz="1600">
                <a:cs typeface="Calibri"/>
              </a:rPr>
              <a:t>After data processing our dataset doesn’t contain any of missing values.</a:t>
            </a:r>
          </a:p>
        </p:txBody>
      </p:sp>
      <p:sp>
        <p:nvSpPr>
          <p:cNvPr id="3" name="Symbol zastępczy numeru slajdu 2">
            <a:extLst>
              <a:ext uri="{FF2B5EF4-FFF2-40B4-BE49-F238E27FC236}">
                <a16:creationId xmlns:a16="http://schemas.microsoft.com/office/drawing/2014/main" id="{E7E1C1F4-1CCC-42BA-863C-CF05FC049082}"/>
              </a:ext>
            </a:extLst>
          </p:cNvPr>
          <p:cNvSpPr>
            <a:spLocks noGrp="1"/>
          </p:cNvSpPr>
          <p:nvPr>
            <p:ph type="sldNum" sz="quarter" idx="12"/>
          </p:nvPr>
        </p:nvSpPr>
        <p:spPr/>
        <p:txBody>
          <a:bodyPr/>
          <a:lstStyle/>
          <a:p>
            <a:fld id="{C77C6C3F-668B-4AF5-BFA9-0F657EB068D6}" type="slidenum">
              <a:rPr lang="pl-PL" smtClean="0"/>
              <a:t>10</a:t>
            </a:fld>
            <a:endParaRPr lang="pl-PL"/>
          </a:p>
        </p:txBody>
      </p:sp>
      <p:pic>
        <p:nvPicPr>
          <p:cNvPr id="15" name="Obraz 14">
            <a:extLst>
              <a:ext uri="{FF2B5EF4-FFF2-40B4-BE49-F238E27FC236}">
                <a16:creationId xmlns:a16="http://schemas.microsoft.com/office/drawing/2014/main" id="{4EAADEA5-8B43-0E45-A7A3-61601F522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833" y="1014623"/>
            <a:ext cx="4959974" cy="3365884"/>
          </a:xfrm>
          <a:prstGeom prst="rect">
            <a:avLst/>
          </a:prstGeom>
          <a:ln>
            <a:noFill/>
          </a:ln>
          <a:effectLst>
            <a:outerShdw blurRad="292100" dist="139700" dir="2700000" algn="tl" rotWithShape="0">
              <a:srgbClr val="333333">
                <a:alpha val="65000"/>
              </a:srgbClr>
            </a:outerShdw>
          </a:effectLst>
        </p:spPr>
      </p:pic>
      <p:pic>
        <p:nvPicPr>
          <p:cNvPr id="17" name="Obraz 16" descr="Obraz zawierający stół&#10;&#10;Opis wygenerowany automatycznie">
            <a:extLst>
              <a:ext uri="{FF2B5EF4-FFF2-40B4-BE49-F238E27FC236}">
                <a16:creationId xmlns:a16="http://schemas.microsoft.com/office/drawing/2014/main" id="{46D12C66-DAA7-2143-9056-C1F7235C6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314" y="4733921"/>
            <a:ext cx="3382413" cy="907724"/>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198B882A-0231-5541-9966-C3CF42D1F12F}"/>
              </a:ext>
            </a:extLst>
          </p:cNvPr>
          <p:cNvSpPr txBox="1">
            <a:spLocks/>
          </p:cNvSpPr>
          <p:nvPr/>
        </p:nvSpPr>
        <p:spPr>
          <a:xfrm>
            <a:off x="558833" y="4327790"/>
            <a:ext cx="3438144" cy="578712"/>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l-PL"/>
          </a:p>
        </p:txBody>
      </p:sp>
      <p:sp>
        <p:nvSpPr>
          <p:cNvPr id="16" name="Title 1">
            <a:extLst>
              <a:ext uri="{FF2B5EF4-FFF2-40B4-BE49-F238E27FC236}">
                <a16:creationId xmlns:a16="http://schemas.microsoft.com/office/drawing/2014/main" id="{41188F4C-0B2D-924F-84DB-9658606CD529}"/>
              </a:ext>
            </a:extLst>
          </p:cNvPr>
          <p:cNvSpPr>
            <a:spLocks noGrp="1"/>
          </p:cNvSpPr>
          <p:nvPr>
            <p:ph type="title"/>
          </p:nvPr>
        </p:nvSpPr>
        <p:spPr>
          <a:xfrm>
            <a:off x="558833" y="967376"/>
            <a:ext cx="3438144" cy="578712"/>
          </a:xfrm>
        </p:spPr>
        <p:txBody>
          <a:bodyPr anchor="b">
            <a:normAutofit/>
          </a:bodyPr>
          <a:lstStyle/>
          <a:p>
            <a:r>
              <a:rPr lang="en-US" sz="2800" u="sng">
                <a:latin typeface="Calibri"/>
                <a:cs typeface="Calibri Light"/>
              </a:rPr>
              <a:t>Missing values</a:t>
            </a:r>
            <a:endParaRPr lang="pl-PL"/>
          </a:p>
        </p:txBody>
      </p:sp>
      <p:sp>
        <p:nvSpPr>
          <p:cNvPr id="18" name="Title 1">
            <a:extLst>
              <a:ext uri="{FF2B5EF4-FFF2-40B4-BE49-F238E27FC236}">
                <a16:creationId xmlns:a16="http://schemas.microsoft.com/office/drawing/2014/main" id="{DFE32832-6BC3-3345-8236-B1F9CF0CA8D8}"/>
              </a:ext>
            </a:extLst>
          </p:cNvPr>
          <p:cNvSpPr txBox="1">
            <a:spLocks/>
          </p:cNvSpPr>
          <p:nvPr/>
        </p:nvSpPr>
        <p:spPr>
          <a:xfrm>
            <a:off x="558833" y="3749078"/>
            <a:ext cx="3438144" cy="578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a:latin typeface="Calibri"/>
                <a:cs typeface="Calibri Light"/>
              </a:rPr>
              <a:t>Unnecessary features</a:t>
            </a:r>
          </a:p>
        </p:txBody>
      </p:sp>
      <p:sp>
        <p:nvSpPr>
          <p:cNvPr id="20" name="TextBox 9">
            <a:extLst>
              <a:ext uri="{FF2B5EF4-FFF2-40B4-BE49-F238E27FC236}">
                <a16:creationId xmlns:a16="http://schemas.microsoft.com/office/drawing/2014/main" id="{967AAC4F-A20D-F24C-83D9-0E0822214DBE}"/>
              </a:ext>
            </a:extLst>
          </p:cNvPr>
          <p:cNvSpPr txBox="1"/>
          <p:nvPr/>
        </p:nvSpPr>
        <p:spPr>
          <a:xfrm>
            <a:off x="558833" y="4662592"/>
            <a:ext cx="831603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Features which have been excluded from dataset</a:t>
            </a:r>
          </a:p>
          <a:p>
            <a:pPr marL="285750" indent="-285750">
              <a:buFont typeface="Arial" panose="020B0604020202020204" pitchFamily="34" charset="0"/>
              <a:buChar char="•"/>
            </a:pPr>
            <a:r>
              <a:rPr lang="en-US" sz="1600">
                <a:cs typeface="Calibri"/>
              </a:rPr>
              <a:t>’id’ </a:t>
            </a:r>
          </a:p>
          <a:p>
            <a:pPr marL="285750" indent="-285750">
              <a:buFont typeface="Arial" panose="020B0604020202020204" pitchFamily="34" charset="0"/>
              <a:buChar char="•"/>
            </a:pPr>
            <a:r>
              <a:rPr lang="en-US" sz="1600">
                <a:cs typeface="Calibri"/>
              </a:rPr>
              <a:t>‘</a:t>
            </a:r>
            <a:r>
              <a:rPr lang="en-US" sz="1600" err="1">
                <a:cs typeface="Calibri"/>
              </a:rPr>
              <a:t>host_id</a:t>
            </a:r>
            <a:r>
              <a:rPr lang="en-US" sz="1600">
                <a:cs typeface="Calibri"/>
              </a:rPr>
              <a:t>’</a:t>
            </a:r>
          </a:p>
          <a:p>
            <a:pPr marL="285750" indent="-285750">
              <a:buFont typeface="Arial" panose="020B0604020202020204" pitchFamily="34" charset="0"/>
              <a:buChar char="•"/>
            </a:pPr>
            <a:r>
              <a:rPr lang="en-US" sz="1600">
                <a:cs typeface="Calibri"/>
              </a:rPr>
              <a:t>‘name’</a:t>
            </a:r>
          </a:p>
          <a:p>
            <a:pPr marL="285750" indent="-285750">
              <a:buFont typeface="Arial" panose="020B0604020202020204" pitchFamily="34" charset="0"/>
              <a:buChar char="•"/>
            </a:pPr>
            <a:r>
              <a:rPr lang="en-US" sz="1600">
                <a:cs typeface="Calibri"/>
              </a:rPr>
              <a:t>‘</a:t>
            </a:r>
            <a:r>
              <a:rPr lang="en-US" sz="1600" err="1">
                <a:cs typeface="Calibri"/>
              </a:rPr>
              <a:t>host_name</a:t>
            </a:r>
            <a:r>
              <a:rPr lang="en-US" sz="1600">
                <a:cs typeface="Calibri"/>
              </a:rPr>
              <a:t>’</a:t>
            </a:r>
          </a:p>
          <a:p>
            <a:pPr marL="285750" indent="-285750">
              <a:buFont typeface="Arial" panose="020B0604020202020204" pitchFamily="34" charset="0"/>
              <a:buChar char="•"/>
            </a:pPr>
            <a:endParaRPr lang="en-US" sz="1600">
              <a:cs typeface="Calibri"/>
            </a:endParaRPr>
          </a:p>
          <a:p>
            <a:r>
              <a:rPr lang="en-US" sz="1600">
                <a:cs typeface="Calibri"/>
              </a:rPr>
              <a:t>The reason for exclusion of these features out of dataset is the absence of any correlation with price.</a:t>
            </a:r>
          </a:p>
        </p:txBody>
      </p:sp>
    </p:spTree>
    <p:extLst>
      <p:ext uri="{BB962C8B-B14F-4D97-AF65-F5344CB8AC3E}">
        <p14:creationId xmlns:p14="http://schemas.microsoft.com/office/powerpoint/2010/main" val="2919868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8A8700C3-1B45-0846-8C35-11C4DA42B2FD}"/>
              </a:ext>
            </a:extLst>
          </p:cNvPr>
          <p:cNvSpPr>
            <a:spLocks noGrp="1"/>
          </p:cNvSpPr>
          <p:nvPr>
            <p:ph type="title"/>
          </p:nvPr>
        </p:nvSpPr>
        <p:spPr>
          <a:xfrm>
            <a:off x="427494" y="593148"/>
            <a:ext cx="7759244" cy="895251"/>
          </a:xfrm>
        </p:spPr>
        <p:txBody>
          <a:bodyPr>
            <a:normAutofit/>
          </a:bodyPr>
          <a:lstStyle/>
          <a:p>
            <a:r>
              <a:rPr lang="en-US" sz="1600">
                <a:solidFill>
                  <a:srgbClr val="000000"/>
                </a:solidFill>
                <a:latin typeface="Arial"/>
                <a:cs typeface="Calibri Light"/>
              </a:rPr>
              <a:t>Distribution of price(after Tukey test) and without 0 values.</a:t>
            </a:r>
            <a:endParaRPr lang="en-US" sz="1600">
              <a:solidFill>
                <a:srgbClr val="000000"/>
              </a:solidFill>
              <a:latin typeface="Arial"/>
              <a:cs typeface="Arabic Typesetting"/>
            </a:endParaRPr>
          </a:p>
        </p:txBody>
      </p:sp>
      <p:sp>
        <p:nvSpPr>
          <p:cNvPr id="3" name="Symbol zastępczy numeru slajdu 2">
            <a:extLst>
              <a:ext uri="{FF2B5EF4-FFF2-40B4-BE49-F238E27FC236}">
                <a16:creationId xmlns:a16="http://schemas.microsoft.com/office/drawing/2014/main" id="{D8DFD5B3-DB8D-4DDC-806B-F6E1ED2D6E44}"/>
              </a:ext>
            </a:extLst>
          </p:cNvPr>
          <p:cNvSpPr>
            <a:spLocks noGrp="1"/>
          </p:cNvSpPr>
          <p:nvPr>
            <p:ph type="sldNum" sz="quarter" idx="12"/>
          </p:nvPr>
        </p:nvSpPr>
        <p:spPr/>
        <p:txBody>
          <a:bodyPr/>
          <a:lstStyle/>
          <a:p>
            <a:fld id="{C77C6C3F-668B-4AF5-BFA9-0F657EB068D6}" type="slidenum">
              <a:rPr lang="pl-PL" smtClean="0"/>
              <a:t>11</a:t>
            </a:fld>
            <a:endParaRPr lang="pl-PL"/>
          </a:p>
        </p:txBody>
      </p:sp>
      <p:sp>
        <p:nvSpPr>
          <p:cNvPr id="12" name="Title 1">
            <a:extLst>
              <a:ext uri="{FF2B5EF4-FFF2-40B4-BE49-F238E27FC236}">
                <a16:creationId xmlns:a16="http://schemas.microsoft.com/office/drawing/2014/main" id="{7D83CA1C-64A6-3743-992A-B1AB918AA5D5}"/>
              </a:ext>
            </a:extLst>
          </p:cNvPr>
          <p:cNvSpPr txBox="1">
            <a:spLocks/>
          </p:cNvSpPr>
          <p:nvPr/>
        </p:nvSpPr>
        <p:spPr>
          <a:xfrm>
            <a:off x="427494" y="269688"/>
            <a:ext cx="9481655"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7. Target distribution after data processing</a:t>
            </a:r>
            <a:endParaRPr lang="pl-PL" sz="3600" b="1">
              <a:cs typeface="Calibri Light"/>
            </a:endParaRPr>
          </a:p>
        </p:txBody>
      </p:sp>
      <p:pic>
        <p:nvPicPr>
          <p:cNvPr id="4" name="Obraz 3">
            <a:extLst>
              <a:ext uri="{FF2B5EF4-FFF2-40B4-BE49-F238E27FC236}">
                <a16:creationId xmlns:a16="http://schemas.microsoft.com/office/drawing/2014/main" id="{5C4489F5-85C3-9949-997B-4045B61D7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91" y="1488399"/>
            <a:ext cx="10869617" cy="4073339"/>
          </a:xfrm>
          <a:prstGeom prst="rect">
            <a:avLst/>
          </a:prstGeom>
          <a:ln>
            <a:noFill/>
          </a:ln>
          <a:effectLst>
            <a:outerShdw blurRad="292100" dist="139700" dir="2700000" algn="tl" rotWithShape="0">
              <a:srgbClr val="333333">
                <a:alpha val="65000"/>
              </a:srgbClr>
            </a:outerShdw>
          </a:effectLst>
        </p:spPr>
      </p:pic>
      <p:sp>
        <p:nvSpPr>
          <p:cNvPr id="5" name="Prostokąt 4">
            <a:extLst>
              <a:ext uri="{FF2B5EF4-FFF2-40B4-BE49-F238E27FC236}">
                <a16:creationId xmlns:a16="http://schemas.microsoft.com/office/drawing/2014/main" id="{F613D63F-BFE0-6144-90BF-922B4C70BC57}"/>
              </a:ext>
            </a:extLst>
          </p:cNvPr>
          <p:cNvSpPr/>
          <p:nvPr/>
        </p:nvSpPr>
        <p:spPr>
          <a:xfrm>
            <a:off x="1090611" y="5775255"/>
            <a:ext cx="10010775" cy="338554"/>
          </a:xfrm>
          <a:prstGeom prst="rect">
            <a:avLst/>
          </a:prstGeom>
        </p:spPr>
        <p:txBody>
          <a:bodyPr wrap="square" lIns="91440" tIns="45720" rIns="91440" bIns="45720" anchor="t">
            <a:spAutoFit/>
          </a:bodyPr>
          <a:lstStyle/>
          <a:p>
            <a:r>
              <a:rPr lang="en-US" sz="1600">
                <a:cs typeface="Calibri"/>
              </a:rPr>
              <a:t>Commentary: Thanks to </a:t>
            </a:r>
            <a:r>
              <a:rPr lang="en-US" sz="1400">
                <a:cs typeface="Calibri"/>
              </a:rPr>
              <a:t>the</a:t>
            </a:r>
            <a:r>
              <a:rPr lang="en-US" sz="1600">
                <a:cs typeface="Calibri"/>
              </a:rPr>
              <a:t> Tukey test and by removing 0 values, distribution of target looks much better. </a:t>
            </a:r>
          </a:p>
        </p:txBody>
      </p:sp>
    </p:spTree>
    <p:extLst>
      <p:ext uri="{BB962C8B-B14F-4D97-AF65-F5344CB8AC3E}">
        <p14:creationId xmlns:p14="http://schemas.microsoft.com/office/powerpoint/2010/main" val="7804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10201EFA-DE3F-4F41-9439-1890D5E19BAB}"/>
              </a:ext>
            </a:extLst>
          </p:cNvPr>
          <p:cNvSpPr>
            <a:spLocks noGrp="1"/>
          </p:cNvSpPr>
          <p:nvPr>
            <p:ph type="sldNum" sz="quarter" idx="12"/>
          </p:nvPr>
        </p:nvSpPr>
        <p:spPr>
          <a:xfrm>
            <a:off x="8554329" y="6201605"/>
            <a:ext cx="2743200" cy="365125"/>
          </a:xfrm>
        </p:spPr>
        <p:txBody>
          <a:bodyPr/>
          <a:lstStyle/>
          <a:p>
            <a:fld id="{C77C6C3F-668B-4AF5-BFA9-0F657EB068D6}" type="slidenum">
              <a:rPr lang="pl-PL" smtClean="0"/>
              <a:t>12</a:t>
            </a:fld>
            <a:endParaRPr lang="pl-PL"/>
          </a:p>
        </p:txBody>
      </p:sp>
      <p:sp>
        <p:nvSpPr>
          <p:cNvPr id="15" name="Title 1">
            <a:extLst>
              <a:ext uri="{FF2B5EF4-FFF2-40B4-BE49-F238E27FC236}">
                <a16:creationId xmlns:a16="http://schemas.microsoft.com/office/drawing/2014/main" id="{23529255-6862-5C43-BAD7-41D9EC0F0992}"/>
              </a:ext>
            </a:extLst>
          </p:cNvPr>
          <p:cNvSpPr txBox="1">
            <a:spLocks/>
          </p:cNvSpPr>
          <p:nvPr/>
        </p:nvSpPr>
        <p:spPr>
          <a:xfrm>
            <a:off x="427494" y="269688"/>
            <a:ext cx="9349186" cy="57382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8. Distributions of all quantitative features </a:t>
            </a:r>
            <a:endParaRPr lang="pl-PL" sz="3600" b="1">
              <a:cs typeface="Calibri Light"/>
            </a:endParaRPr>
          </a:p>
        </p:txBody>
      </p:sp>
      <p:sp>
        <p:nvSpPr>
          <p:cNvPr id="2" name="Title 1">
            <a:extLst>
              <a:ext uri="{FF2B5EF4-FFF2-40B4-BE49-F238E27FC236}">
                <a16:creationId xmlns:a16="http://schemas.microsoft.com/office/drawing/2014/main" id="{F3BA8396-9774-4D35-AB7F-068E278C648A}"/>
              </a:ext>
            </a:extLst>
          </p:cNvPr>
          <p:cNvSpPr>
            <a:spLocks noGrp="1"/>
          </p:cNvSpPr>
          <p:nvPr>
            <p:ph type="title"/>
          </p:nvPr>
        </p:nvSpPr>
        <p:spPr>
          <a:xfrm>
            <a:off x="1429890" y="2380283"/>
            <a:ext cx="2176128" cy="465405"/>
          </a:xfrm>
        </p:spPr>
        <p:txBody>
          <a:bodyPr>
            <a:normAutofit/>
          </a:bodyPr>
          <a:lstStyle/>
          <a:p>
            <a:r>
              <a:rPr lang="en-US" sz="1600">
                <a:solidFill>
                  <a:srgbClr val="000000"/>
                </a:solidFill>
                <a:latin typeface="Calibri"/>
                <a:cs typeface="Calibri Light"/>
              </a:rPr>
              <a:t>price distribution</a:t>
            </a:r>
            <a:endParaRPr lang="pl-PL">
              <a:latin typeface="Calibri"/>
              <a:cs typeface="Calibri"/>
            </a:endParaRPr>
          </a:p>
        </p:txBody>
      </p:sp>
      <p:sp>
        <p:nvSpPr>
          <p:cNvPr id="3" name="Title 1">
            <a:extLst>
              <a:ext uri="{FF2B5EF4-FFF2-40B4-BE49-F238E27FC236}">
                <a16:creationId xmlns:a16="http://schemas.microsoft.com/office/drawing/2014/main" id="{EE53F2AB-3A0F-4CEF-9573-C1D48F4086F2}"/>
              </a:ext>
            </a:extLst>
          </p:cNvPr>
          <p:cNvSpPr txBox="1">
            <a:spLocks/>
          </p:cNvSpPr>
          <p:nvPr/>
        </p:nvSpPr>
        <p:spPr>
          <a:xfrm>
            <a:off x="530560" y="6320385"/>
            <a:ext cx="3943150" cy="465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calculated host listings count distribution  </a:t>
            </a:r>
            <a:endParaRPr lang="pl-PL" sz="1600">
              <a:latin typeface="Calibri"/>
              <a:cs typeface="Calibri Light"/>
            </a:endParaRPr>
          </a:p>
        </p:txBody>
      </p:sp>
      <p:sp>
        <p:nvSpPr>
          <p:cNvPr id="5" name="Title 1">
            <a:extLst>
              <a:ext uri="{FF2B5EF4-FFF2-40B4-BE49-F238E27FC236}">
                <a16:creationId xmlns:a16="http://schemas.microsoft.com/office/drawing/2014/main" id="{B0CC5FEB-6818-41B6-B0D3-7BF9DA2D6C9F}"/>
              </a:ext>
            </a:extLst>
          </p:cNvPr>
          <p:cNvSpPr txBox="1">
            <a:spLocks/>
          </p:cNvSpPr>
          <p:nvPr/>
        </p:nvSpPr>
        <p:spPr>
          <a:xfrm>
            <a:off x="4854450" y="6320386"/>
            <a:ext cx="2767680" cy="465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availability 365 distribution</a:t>
            </a:r>
            <a:endParaRPr lang="pl-PL">
              <a:latin typeface="Calibri"/>
              <a:cs typeface="Calibri"/>
            </a:endParaRPr>
          </a:p>
        </p:txBody>
      </p:sp>
      <p:pic>
        <p:nvPicPr>
          <p:cNvPr id="35" name="Obraz 34" descr="Obraz zawierający tekst&#10;&#10;Opis wygenerowany automatycznie">
            <a:extLst>
              <a:ext uri="{FF2B5EF4-FFF2-40B4-BE49-F238E27FC236}">
                <a16:creationId xmlns:a16="http://schemas.microsoft.com/office/drawing/2014/main" id="{177CCEFD-511D-FA43-9A88-E89359FED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017" y="4596818"/>
            <a:ext cx="3547610" cy="1702019"/>
          </a:xfrm>
          <a:prstGeom prst="rect">
            <a:avLst/>
          </a:prstGeom>
          <a:noFill/>
        </p:spPr>
      </p:pic>
      <p:pic>
        <p:nvPicPr>
          <p:cNvPr id="37" name="Obraz 36">
            <a:extLst>
              <a:ext uri="{FF2B5EF4-FFF2-40B4-BE49-F238E27FC236}">
                <a16:creationId xmlns:a16="http://schemas.microsoft.com/office/drawing/2014/main" id="{F963FF91-94C6-5349-B6C7-2F5CBA864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58" y="4635705"/>
            <a:ext cx="3705352" cy="1702019"/>
          </a:xfrm>
          <a:prstGeom prst="rect">
            <a:avLst/>
          </a:prstGeom>
          <a:noFill/>
        </p:spPr>
      </p:pic>
      <p:pic>
        <p:nvPicPr>
          <p:cNvPr id="39" name="Obraz 38">
            <a:extLst>
              <a:ext uri="{FF2B5EF4-FFF2-40B4-BE49-F238E27FC236}">
                <a16:creationId xmlns:a16="http://schemas.microsoft.com/office/drawing/2014/main" id="{F5A7F686-024D-6842-BC64-8541CBDCBE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1446" y="2663915"/>
            <a:ext cx="3656155" cy="1737559"/>
          </a:xfrm>
          <a:prstGeom prst="rect">
            <a:avLst/>
          </a:prstGeom>
        </p:spPr>
      </p:pic>
      <p:pic>
        <p:nvPicPr>
          <p:cNvPr id="41" name="Obraz 40">
            <a:extLst>
              <a:ext uri="{FF2B5EF4-FFF2-40B4-BE49-F238E27FC236}">
                <a16:creationId xmlns:a16="http://schemas.microsoft.com/office/drawing/2014/main" id="{3EC4D679-7AE8-C549-B125-D37A93A9B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4476" y="2688704"/>
            <a:ext cx="3547610" cy="1712770"/>
          </a:xfrm>
          <a:prstGeom prst="rect">
            <a:avLst/>
          </a:prstGeom>
        </p:spPr>
      </p:pic>
      <p:pic>
        <p:nvPicPr>
          <p:cNvPr id="43" name="Obraz 42">
            <a:extLst>
              <a:ext uri="{FF2B5EF4-FFF2-40B4-BE49-F238E27FC236}">
                <a16:creationId xmlns:a16="http://schemas.microsoft.com/office/drawing/2014/main" id="{348E9A33-8982-4F48-8929-73EFCC767F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662" y="2699455"/>
            <a:ext cx="3705352" cy="1702019"/>
          </a:xfrm>
          <a:prstGeom prst="rect">
            <a:avLst/>
          </a:prstGeom>
          <a:noFill/>
        </p:spPr>
      </p:pic>
      <p:pic>
        <p:nvPicPr>
          <p:cNvPr id="45" name="Obraz 44">
            <a:extLst>
              <a:ext uri="{FF2B5EF4-FFF2-40B4-BE49-F238E27FC236}">
                <a16:creationId xmlns:a16="http://schemas.microsoft.com/office/drawing/2014/main" id="{526EF275-4DBE-CC47-895A-B9C90DBDA1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6094" y="742956"/>
            <a:ext cx="3656154" cy="1696071"/>
          </a:xfrm>
          <a:prstGeom prst="rect">
            <a:avLst/>
          </a:prstGeom>
        </p:spPr>
      </p:pic>
      <p:pic>
        <p:nvPicPr>
          <p:cNvPr id="47" name="Obraz 46">
            <a:extLst>
              <a:ext uri="{FF2B5EF4-FFF2-40B4-BE49-F238E27FC236}">
                <a16:creationId xmlns:a16="http://schemas.microsoft.com/office/drawing/2014/main" id="{CB7EFA44-B86E-5344-BD66-0FE16F64EC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6405" y="742956"/>
            <a:ext cx="3557183" cy="1696071"/>
          </a:xfrm>
          <a:prstGeom prst="rect">
            <a:avLst/>
          </a:prstGeom>
        </p:spPr>
      </p:pic>
      <p:sp>
        <p:nvSpPr>
          <p:cNvPr id="52" name="Title 1">
            <a:extLst>
              <a:ext uri="{FF2B5EF4-FFF2-40B4-BE49-F238E27FC236}">
                <a16:creationId xmlns:a16="http://schemas.microsoft.com/office/drawing/2014/main" id="{03002FCE-86B0-F649-826C-A189E3EDEDBE}"/>
              </a:ext>
            </a:extLst>
          </p:cNvPr>
          <p:cNvSpPr txBox="1">
            <a:spLocks/>
          </p:cNvSpPr>
          <p:nvPr/>
        </p:nvSpPr>
        <p:spPr>
          <a:xfrm>
            <a:off x="5172400" y="2356633"/>
            <a:ext cx="2767680" cy="465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latitude distribution</a:t>
            </a:r>
            <a:endParaRPr lang="pl-PL">
              <a:latin typeface="Calibri"/>
              <a:cs typeface="Calibri"/>
            </a:endParaRPr>
          </a:p>
        </p:txBody>
      </p:sp>
      <p:pic>
        <p:nvPicPr>
          <p:cNvPr id="53" name="Obraz 52">
            <a:extLst>
              <a:ext uri="{FF2B5EF4-FFF2-40B4-BE49-F238E27FC236}">
                <a16:creationId xmlns:a16="http://schemas.microsoft.com/office/drawing/2014/main" id="{02C75304-77AA-EA4B-A844-815996780E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7210" y="763205"/>
            <a:ext cx="3620804" cy="1702019"/>
          </a:xfrm>
          <a:prstGeom prst="rect">
            <a:avLst/>
          </a:prstGeom>
        </p:spPr>
      </p:pic>
      <p:sp>
        <p:nvSpPr>
          <p:cNvPr id="54" name="Title 1">
            <a:extLst>
              <a:ext uri="{FF2B5EF4-FFF2-40B4-BE49-F238E27FC236}">
                <a16:creationId xmlns:a16="http://schemas.microsoft.com/office/drawing/2014/main" id="{47020DCF-DD8C-034D-AA28-A4F666AD9CA0}"/>
              </a:ext>
            </a:extLst>
          </p:cNvPr>
          <p:cNvSpPr txBox="1">
            <a:spLocks/>
          </p:cNvSpPr>
          <p:nvPr/>
        </p:nvSpPr>
        <p:spPr>
          <a:xfrm>
            <a:off x="8724072" y="4250704"/>
            <a:ext cx="2743199" cy="465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reviews per month distribution</a:t>
            </a:r>
            <a:endParaRPr lang="pl-PL" sz="1600">
              <a:latin typeface="Calibri"/>
              <a:cs typeface="Calibri Light"/>
            </a:endParaRPr>
          </a:p>
        </p:txBody>
      </p:sp>
      <p:sp>
        <p:nvSpPr>
          <p:cNvPr id="55" name="Title 1">
            <a:extLst>
              <a:ext uri="{FF2B5EF4-FFF2-40B4-BE49-F238E27FC236}">
                <a16:creationId xmlns:a16="http://schemas.microsoft.com/office/drawing/2014/main" id="{54380881-5317-C640-AAE2-F68F9821D7E6}"/>
              </a:ext>
            </a:extLst>
          </p:cNvPr>
          <p:cNvSpPr txBox="1">
            <a:spLocks/>
          </p:cNvSpPr>
          <p:nvPr/>
        </p:nvSpPr>
        <p:spPr>
          <a:xfrm>
            <a:off x="9114467" y="2277862"/>
            <a:ext cx="2176128" cy="465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longitude distribution</a:t>
            </a:r>
            <a:endParaRPr lang="pl-PL" sz="1600">
              <a:latin typeface="Calibri"/>
              <a:cs typeface="Calibri Light"/>
            </a:endParaRPr>
          </a:p>
        </p:txBody>
      </p:sp>
      <p:sp>
        <p:nvSpPr>
          <p:cNvPr id="56" name="Title 1">
            <a:extLst>
              <a:ext uri="{FF2B5EF4-FFF2-40B4-BE49-F238E27FC236}">
                <a16:creationId xmlns:a16="http://schemas.microsoft.com/office/drawing/2014/main" id="{4F4AFFCC-9403-254C-AE2A-D35D56AF26B7}"/>
              </a:ext>
            </a:extLst>
          </p:cNvPr>
          <p:cNvSpPr txBox="1">
            <a:spLocks/>
          </p:cNvSpPr>
          <p:nvPr/>
        </p:nvSpPr>
        <p:spPr>
          <a:xfrm>
            <a:off x="1216008" y="4250704"/>
            <a:ext cx="2436837" cy="46540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minimum nights distribution</a:t>
            </a:r>
            <a:endParaRPr lang="pl-PL">
              <a:latin typeface="Calibri"/>
              <a:cs typeface="Calibri"/>
            </a:endParaRPr>
          </a:p>
        </p:txBody>
      </p:sp>
      <p:sp>
        <p:nvSpPr>
          <p:cNvPr id="57" name="Title 1">
            <a:extLst>
              <a:ext uri="{FF2B5EF4-FFF2-40B4-BE49-F238E27FC236}">
                <a16:creationId xmlns:a16="http://schemas.microsoft.com/office/drawing/2014/main" id="{82AFF6DE-056D-6A43-8CFD-BA4C6C801BAC}"/>
              </a:ext>
            </a:extLst>
          </p:cNvPr>
          <p:cNvSpPr txBox="1">
            <a:spLocks/>
          </p:cNvSpPr>
          <p:nvPr/>
        </p:nvSpPr>
        <p:spPr>
          <a:xfrm>
            <a:off x="4921360" y="4244043"/>
            <a:ext cx="2633860" cy="46540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number of reviews distribution</a:t>
            </a:r>
            <a:endParaRPr lang="pl-PL">
              <a:latin typeface="Calibri"/>
              <a:cs typeface="Calibri"/>
            </a:endParaRPr>
          </a:p>
        </p:txBody>
      </p:sp>
      <p:sp>
        <p:nvSpPr>
          <p:cNvPr id="60" name="Prostokąt 59">
            <a:extLst>
              <a:ext uri="{FF2B5EF4-FFF2-40B4-BE49-F238E27FC236}">
                <a16:creationId xmlns:a16="http://schemas.microsoft.com/office/drawing/2014/main" id="{B668A7F5-7ACC-F747-99B3-3A9D5DAC06D8}"/>
              </a:ext>
            </a:extLst>
          </p:cNvPr>
          <p:cNvSpPr/>
          <p:nvPr/>
        </p:nvSpPr>
        <p:spPr>
          <a:xfrm>
            <a:off x="377210" y="742956"/>
            <a:ext cx="3620804" cy="1756011"/>
          </a:xfrm>
          <a:prstGeom prst="rect">
            <a:avLst/>
          </a:prstGeom>
          <a:noFill/>
          <a:ln w="635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3" name="Prostokąt 62">
            <a:extLst>
              <a:ext uri="{FF2B5EF4-FFF2-40B4-BE49-F238E27FC236}">
                <a16:creationId xmlns:a16="http://schemas.microsoft.com/office/drawing/2014/main" id="{86CB635A-CFE1-424B-9A02-5FB4F0667D1C}"/>
              </a:ext>
            </a:extLst>
          </p:cNvPr>
          <p:cNvSpPr/>
          <p:nvPr/>
        </p:nvSpPr>
        <p:spPr>
          <a:xfrm>
            <a:off x="355751" y="2727395"/>
            <a:ext cx="3642263" cy="1669165"/>
          </a:xfrm>
          <a:prstGeom prst="rect">
            <a:avLst/>
          </a:prstGeom>
          <a:noFill/>
          <a:ln w="635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4" name="Prostokąt 63">
            <a:extLst>
              <a:ext uri="{FF2B5EF4-FFF2-40B4-BE49-F238E27FC236}">
                <a16:creationId xmlns:a16="http://schemas.microsoft.com/office/drawing/2014/main" id="{EDF63044-925D-F449-8F1A-D0D499E1DAED}"/>
              </a:ext>
            </a:extLst>
          </p:cNvPr>
          <p:cNvSpPr/>
          <p:nvPr/>
        </p:nvSpPr>
        <p:spPr>
          <a:xfrm>
            <a:off x="345264" y="4669448"/>
            <a:ext cx="3662346" cy="1687692"/>
          </a:xfrm>
          <a:prstGeom prst="rect">
            <a:avLst/>
          </a:prstGeom>
          <a:noFill/>
          <a:ln w="635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7" name="Prostokąt 66">
            <a:extLst>
              <a:ext uri="{FF2B5EF4-FFF2-40B4-BE49-F238E27FC236}">
                <a16:creationId xmlns:a16="http://schemas.microsoft.com/office/drawing/2014/main" id="{20960DC5-2853-BE41-820C-7F7438D88A2D}"/>
              </a:ext>
            </a:extLst>
          </p:cNvPr>
          <p:cNvSpPr/>
          <p:nvPr/>
        </p:nvSpPr>
        <p:spPr>
          <a:xfrm>
            <a:off x="4257314" y="4669448"/>
            <a:ext cx="3701278" cy="1716394"/>
          </a:xfrm>
          <a:prstGeom prst="rect">
            <a:avLst/>
          </a:prstGeom>
          <a:noFill/>
          <a:ln w="635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8" name="Prostokąt 67">
            <a:extLst>
              <a:ext uri="{FF2B5EF4-FFF2-40B4-BE49-F238E27FC236}">
                <a16:creationId xmlns:a16="http://schemas.microsoft.com/office/drawing/2014/main" id="{528BCAF1-DA49-9B42-8E3D-F20F2020F759}"/>
              </a:ext>
            </a:extLst>
          </p:cNvPr>
          <p:cNvSpPr/>
          <p:nvPr/>
        </p:nvSpPr>
        <p:spPr>
          <a:xfrm>
            <a:off x="4305999" y="2714174"/>
            <a:ext cx="3652549" cy="1670125"/>
          </a:xfrm>
          <a:prstGeom prst="rect">
            <a:avLst/>
          </a:prstGeom>
          <a:noFill/>
          <a:ln w="635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9" name="Prostokąt 68">
            <a:extLst>
              <a:ext uri="{FF2B5EF4-FFF2-40B4-BE49-F238E27FC236}">
                <a16:creationId xmlns:a16="http://schemas.microsoft.com/office/drawing/2014/main" id="{F75E2374-3EC1-E148-A1DB-056C87C8C002}"/>
              </a:ext>
            </a:extLst>
          </p:cNvPr>
          <p:cNvSpPr/>
          <p:nvPr/>
        </p:nvSpPr>
        <p:spPr>
          <a:xfrm>
            <a:off x="8147785" y="2693595"/>
            <a:ext cx="3652549" cy="1670125"/>
          </a:xfrm>
          <a:prstGeom prst="rect">
            <a:avLst/>
          </a:prstGeom>
          <a:noFill/>
          <a:ln w="635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25422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heckerboard(across)">
                                      <p:cBhvr>
                                        <p:cTn id="7" dur="500"/>
                                        <p:tgtEl>
                                          <p:spTgt spid="6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checkerboard(across)">
                                      <p:cBhvr>
                                        <p:cTn id="10" dur="500"/>
                                        <p:tgtEl>
                                          <p:spTgt spid="6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checkerboard(across)">
                                      <p:cBhvr>
                                        <p:cTn id="13" dur="500"/>
                                        <p:tgtEl>
                                          <p:spTgt spid="64"/>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checkerboard(across)">
                                      <p:cBhvr>
                                        <p:cTn id="16" dur="500"/>
                                        <p:tgtEl>
                                          <p:spTgt spid="67"/>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checkerboard(across)">
                                      <p:cBhvr>
                                        <p:cTn id="19" dur="500"/>
                                        <p:tgtEl>
                                          <p:spTgt spid="6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checkerboard(across)">
                                      <p:cBhvr>
                                        <p:cTn id="2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3" grpId="0" animBg="1"/>
      <p:bldP spid="64" grpId="0" animBg="1"/>
      <p:bldP spid="67" grpId="0" animBg="1"/>
      <p:bldP spid="68"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10201EFA-DE3F-4F41-9439-1890D5E19BAB}"/>
              </a:ext>
            </a:extLst>
          </p:cNvPr>
          <p:cNvSpPr>
            <a:spLocks noGrp="1"/>
          </p:cNvSpPr>
          <p:nvPr>
            <p:ph type="sldNum" sz="quarter" idx="12"/>
          </p:nvPr>
        </p:nvSpPr>
        <p:spPr>
          <a:xfrm>
            <a:off x="8554329" y="6201605"/>
            <a:ext cx="2743200" cy="365125"/>
          </a:xfrm>
        </p:spPr>
        <p:txBody>
          <a:bodyPr/>
          <a:lstStyle/>
          <a:p>
            <a:fld id="{C77C6C3F-668B-4AF5-BFA9-0F657EB068D6}" type="slidenum">
              <a:rPr lang="pl-PL" smtClean="0"/>
              <a:t>13</a:t>
            </a:fld>
            <a:endParaRPr lang="pl-PL"/>
          </a:p>
        </p:txBody>
      </p:sp>
      <p:sp>
        <p:nvSpPr>
          <p:cNvPr id="15" name="Title 1">
            <a:extLst>
              <a:ext uri="{FF2B5EF4-FFF2-40B4-BE49-F238E27FC236}">
                <a16:creationId xmlns:a16="http://schemas.microsoft.com/office/drawing/2014/main" id="{23529255-6862-5C43-BAD7-41D9EC0F0992}"/>
              </a:ext>
            </a:extLst>
          </p:cNvPr>
          <p:cNvSpPr txBox="1">
            <a:spLocks/>
          </p:cNvSpPr>
          <p:nvPr/>
        </p:nvSpPr>
        <p:spPr>
          <a:xfrm>
            <a:off x="427494" y="269688"/>
            <a:ext cx="9349186" cy="57382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9. Solution?</a:t>
            </a:r>
            <a:endParaRPr lang="pl-PL" sz="3600" b="1">
              <a:cs typeface="Calibri Light"/>
            </a:endParaRPr>
          </a:p>
        </p:txBody>
      </p:sp>
      <p:sp>
        <p:nvSpPr>
          <p:cNvPr id="2" name="Title 1">
            <a:extLst>
              <a:ext uri="{FF2B5EF4-FFF2-40B4-BE49-F238E27FC236}">
                <a16:creationId xmlns:a16="http://schemas.microsoft.com/office/drawing/2014/main" id="{F3BA8396-9774-4D35-AB7F-068E278C648A}"/>
              </a:ext>
            </a:extLst>
          </p:cNvPr>
          <p:cNvSpPr>
            <a:spLocks noGrp="1"/>
          </p:cNvSpPr>
          <p:nvPr>
            <p:ph type="title"/>
          </p:nvPr>
        </p:nvSpPr>
        <p:spPr>
          <a:xfrm>
            <a:off x="1346363" y="2362754"/>
            <a:ext cx="2176128" cy="465405"/>
          </a:xfrm>
        </p:spPr>
        <p:txBody>
          <a:bodyPr>
            <a:normAutofit/>
          </a:bodyPr>
          <a:lstStyle/>
          <a:p>
            <a:r>
              <a:rPr lang="en-US" sz="1600">
                <a:solidFill>
                  <a:srgbClr val="000000"/>
                </a:solidFill>
                <a:latin typeface="Calibri"/>
                <a:cs typeface="Calibri Light"/>
              </a:rPr>
              <a:t>price distribution</a:t>
            </a:r>
            <a:endParaRPr lang="pl-PL">
              <a:latin typeface="Calibri"/>
              <a:cs typeface="Calibri"/>
            </a:endParaRPr>
          </a:p>
        </p:txBody>
      </p:sp>
      <p:sp>
        <p:nvSpPr>
          <p:cNvPr id="3" name="Title 1">
            <a:extLst>
              <a:ext uri="{FF2B5EF4-FFF2-40B4-BE49-F238E27FC236}">
                <a16:creationId xmlns:a16="http://schemas.microsoft.com/office/drawing/2014/main" id="{EE53F2AB-3A0F-4CEF-9573-C1D48F4086F2}"/>
              </a:ext>
            </a:extLst>
          </p:cNvPr>
          <p:cNvSpPr txBox="1">
            <a:spLocks/>
          </p:cNvSpPr>
          <p:nvPr/>
        </p:nvSpPr>
        <p:spPr>
          <a:xfrm>
            <a:off x="542129" y="6237849"/>
            <a:ext cx="3943150" cy="465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calculated host listings count distribution  </a:t>
            </a:r>
            <a:endParaRPr lang="pl-PL" sz="1600">
              <a:latin typeface="Calibri"/>
              <a:cs typeface="Calibri Light"/>
            </a:endParaRPr>
          </a:p>
        </p:txBody>
      </p:sp>
      <p:sp>
        <p:nvSpPr>
          <p:cNvPr id="5" name="Title 1">
            <a:extLst>
              <a:ext uri="{FF2B5EF4-FFF2-40B4-BE49-F238E27FC236}">
                <a16:creationId xmlns:a16="http://schemas.microsoft.com/office/drawing/2014/main" id="{B0CC5FEB-6818-41B6-B0D3-7BF9DA2D6C9F}"/>
              </a:ext>
            </a:extLst>
          </p:cNvPr>
          <p:cNvSpPr txBox="1">
            <a:spLocks/>
          </p:cNvSpPr>
          <p:nvPr/>
        </p:nvSpPr>
        <p:spPr>
          <a:xfrm>
            <a:off x="4831312" y="6237850"/>
            <a:ext cx="2767680" cy="465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availability 365 distribution</a:t>
            </a:r>
            <a:endParaRPr lang="pl-PL">
              <a:latin typeface="Calibri"/>
              <a:cs typeface="Calibri"/>
            </a:endParaRPr>
          </a:p>
        </p:txBody>
      </p:sp>
      <p:sp>
        <p:nvSpPr>
          <p:cNvPr id="54" name="Title 1">
            <a:extLst>
              <a:ext uri="{FF2B5EF4-FFF2-40B4-BE49-F238E27FC236}">
                <a16:creationId xmlns:a16="http://schemas.microsoft.com/office/drawing/2014/main" id="{47020DCF-DD8C-034D-AA28-A4F666AD9CA0}"/>
              </a:ext>
            </a:extLst>
          </p:cNvPr>
          <p:cNvSpPr txBox="1">
            <a:spLocks/>
          </p:cNvSpPr>
          <p:nvPr/>
        </p:nvSpPr>
        <p:spPr>
          <a:xfrm>
            <a:off x="8886585" y="4239158"/>
            <a:ext cx="2743199" cy="465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reviews per month distribution</a:t>
            </a:r>
            <a:endParaRPr lang="pl-PL" sz="1600">
              <a:latin typeface="Calibri"/>
              <a:cs typeface="Calibri Light"/>
            </a:endParaRPr>
          </a:p>
        </p:txBody>
      </p:sp>
      <p:sp>
        <p:nvSpPr>
          <p:cNvPr id="56" name="Title 1">
            <a:extLst>
              <a:ext uri="{FF2B5EF4-FFF2-40B4-BE49-F238E27FC236}">
                <a16:creationId xmlns:a16="http://schemas.microsoft.com/office/drawing/2014/main" id="{4F4AFFCC-9403-254C-AE2A-D35D56AF26B7}"/>
              </a:ext>
            </a:extLst>
          </p:cNvPr>
          <p:cNvSpPr txBox="1">
            <a:spLocks/>
          </p:cNvSpPr>
          <p:nvPr/>
        </p:nvSpPr>
        <p:spPr>
          <a:xfrm>
            <a:off x="1216008" y="4250704"/>
            <a:ext cx="2436837" cy="46540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minimum nights distribution</a:t>
            </a:r>
            <a:endParaRPr lang="pl-PL">
              <a:latin typeface="Calibri"/>
              <a:cs typeface="Calibri"/>
            </a:endParaRPr>
          </a:p>
        </p:txBody>
      </p:sp>
      <p:sp>
        <p:nvSpPr>
          <p:cNvPr id="57" name="Title 1">
            <a:extLst>
              <a:ext uri="{FF2B5EF4-FFF2-40B4-BE49-F238E27FC236}">
                <a16:creationId xmlns:a16="http://schemas.microsoft.com/office/drawing/2014/main" id="{82AFF6DE-056D-6A43-8CFD-BA4C6C801BAC}"/>
              </a:ext>
            </a:extLst>
          </p:cNvPr>
          <p:cNvSpPr txBox="1">
            <a:spLocks/>
          </p:cNvSpPr>
          <p:nvPr/>
        </p:nvSpPr>
        <p:spPr>
          <a:xfrm>
            <a:off x="4921360" y="4250704"/>
            <a:ext cx="2633860" cy="46540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rgbClr val="000000"/>
                </a:solidFill>
                <a:latin typeface="Calibri"/>
                <a:cs typeface="Calibri Light"/>
              </a:rPr>
              <a:t>Number of reviews distribution</a:t>
            </a:r>
            <a:endParaRPr lang="pl-PL">
              <a:latin typeface="Calibri"/>
              <a:cs typeface="Calibri"/>
            </a:endParaRPr>
          </a:p>
        </p:txBody>
      </p:sp>
      <p:sp>
        <p:nvSpPr>
          <p:cNvPr id="20" name="Prostokąt 19">
            <a:extLst>
              <a:ext uri="{FF2B5EF4-FFF2-40B4-BE49-F238E27FC236}">
                <a16:creationId xmlns:a16="http://schemas.microsoft.com/office/drawing/2014/main" id="{E0F656A4-1945-F744-85EC-372DC5A36C72}"/>
              </a:ext>
            </a:extLst>
          </p:cNvPr>
          <p:cNvSpPr/>
          <p:nvPr/>
        </p:nvSpPr>
        <p:spPr>
          <a:xfrm>
            <a:off x="4284276" y="763205"/>
            <a:ext cx="10010775" cy="369332"/>
          </a:xfrm>
          <a:prstGeom prst="rect">
            <a:avLst/>
          </a:prstGeom>
        </p:spPr>
        <p:txBody>
          <a:bodyPr wrap="square" lIns="91440" tIns="45720" rIns="91440" bIns="45720" anchor="t">
            <a:spAutoFit/>
          </a:bodyPr>
          <a:lstStyle/>
          <a:p>
            <a:pPr marL="285750" indent="-285750">
              <a:buFont typeface="Arial"/>
              <a:buChar char="•"/>
            </a:pPr>
            <a:r>
              <a:rPr lang="en-US">
                <a:cs typeface="Calibri"/>
              </a:rPr>
              <a:t>Performing a box-cox transformation to all skewed features.</a:t>
            </a:r>
            <a:endParaRPr lang="pl-PL"/>
          </a:p>
        </p:txBody>
      </p:sp>
      <p:pic>
        <p:nvPicPr>
          <p:cNvPr id="7" name="Obraz 6" descr="Obraz zawierający stół&#10;&#10;Opis wygenerowany automatycznie">
            <a:extLst>
              <a:ext uri="{FF2B5EF4-FFF2-40B4-BE49-F238E27FC236}">
                <a16:creationId xmlns:a16="http://schemas.microsoft.com/office/drawing/2014/main" id="{D5CB1B8E-1324-3445-A0B1-02BD902B3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14" y="794673"/>
            <a:ext cx="3630400" cy="1689874"/>
          </a:xfrm>
          <a:prstGeom prst="rect">
            <a:avLst/>
          </a:prstGeom>
        </p:spPr>
      </p:pic>
      <p:pic>
        <p:nvPicPr>
          <p:cNvPr id="9" name="Obraz 8" descr="Obraz zawierający stół&#10;&#10;Opis wygenerowany automatycznie">
            <a:extLst>
              <a:ext uri="{FF2B5EF4-FFF2-40B4-BE49-F238E27FC236}">
                <a16:creationId xmlns:a16="http://schemas.microsoft.com/office/drawing/2014/main" id="{F06EC8EE-BE8F-6448-8928-58086EFE1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41" y="4566409"/>
            <a:ext cx="3695756" cy="1733407"/>
          </a:xfrm>
          <a:prstGeom prst="rect">
            <a:avLst/>
          </a:prstGeom>
        </p:spPr>
      </p:pic>
      <p:pic>
        <p:nvPicPr>
          <p:cNvPr id="11" name="Obraz 10">
            <a:extLst>
              <a:ext uri="{FF2B5EF4-FFF2-40B4-BE49-F238E27FC236}">
                <a16:creationId xmlns:a16="http://schemas.microsoft.com/office/drawing/2014/main" id="{A04FA64D-1376-1F4F-A2DB-7E4886D9D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1923" y="2719682"/>
            <a:ext cx="3513187" cy="1658788"/>
          </a:xfrm>
          <a:prstGeom prst="rect">
            <a:avLst/>
          </a:prstGeom>
        </p:spPr>
      </p:pic>
      <p:pic>
        <p:nvPicPr>
          <p:cNvPr id="16" name="Obraz 15" descr="Obraz zawierający stół&#10;&#10;Opis wygenerowany automatycznie">
            <a:extLst>
              <a:ext uri="{FF2B5EF4-FFF2-40B4-BE49-F238E27FC236}">
                <a16:creationId xmlns:a16="http://schemas.microsoft.com/office/drawing/2014/main" id="{5993D7B1-4029-A745-B192-44BC72176F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41" y="2732532"/>
            <a:ext cx="3695756" cy="1658789"/>
          </a:xfrm>
          <a:prstGeom prst="rect">
            <a:avLst/>
          </a:prstGeom>
        </p:spPr>
      </p:pic>
      <p:pic>
        <p:nvPicPr>
          <p:cNvPr id="18" name="Obraz 17">
            <a:extLst>
              <a:ext uri="{FF2B5EF4-FFF2-40B4-BE49-F238E27FC236}">
                <a16:creationId xmlns:a16="http://schemas.microsoft.com/office/drawing/2014/main" id="{092A6085-0AB5-7641-9CC0-75A5E53608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9071" y="2732532"/>
            <a:ext cx="3598000" cy="1674793"/>
          </a:xfrm>
          <a:prstGeom prst="rect">
            <a:avLst/>
          </a:prstGeom>
        </p:spPr>
      </p:pic>
      <p:pic>
        <p:nvPicPr>
          <p:cNvPr id="21" name="Obraz 20">
            <a:extLst>
              <a:ext uri="{FF2B5EF4-FFF2-40B4-BE49-F238E27FC236}">
                <a16:creationId xmlns:a16="http://schemas.microsoft.com/office/drawing/2014/main" id="{52265EC5-D3D3-1C4A-A69A-915F247020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4885" y="4596818"/>
            <a:ext cx="3695756" cy="1733407"/>
          </a:xfrm>
          <a:prstGeom prst="rect">
            <a:avLst/>
          </a:prstGeom>
        </p:spPr>
      </p:pic>
      <p:sp>
        <p:nvSpPr>
          <p:cNvPr id="36" name="Prostokąt 35">
            <a:extLst>
              <a:ext uri="{FF2B5EF4-FFF2-40B4-BE49-F238E27FC236}">
                <a16:creationId xmlns:a16="http://schemas.microsoft.com/office/drawing/2014/main" id="{6397B2EA-2BBB-0D40-AAC2-2E892F65ECE9}"/>
              </a:ext>
            </a:extLst>
          </p:cNvPr>
          <p:cNvSpPr/>
          <p:nvPr/>
        </p:nvSpPr>
        <p:spPr>
          <a:xfrm>
            <a:off x="4252372" y="2206324"/>
            <a:ext cx="10010775" cy="369332"/>
          </a:xfrm>
          <a:prstGeom prst="rect">
            <a:avLst/>
          </a:prstGeom>
        </p:spPr>
        <p:txBody>
          <a:bodyPr wrap="square" lIns="91440" tIns="45720" rIns="91440" bIns="45720" anchor="t">
            <a:spAutoFit/>
          </a:bodyPr>
          <a:lstStyle/>
          <a:p>
            <a:pPr marL="285750" indent="-285750">
              <a:buFont typeface="Arial"/>
              <a:buChar char="•"/>
            </a:pPr>
            <a:r>
              <a:rPr lang="en-US">
                <a:cs typeface="Calibri"/>
              </a:rPr>
              <a:t>The transformations carried out have not brought about much improvements </a:t>
            </a:r>
            <a:endParaRPr lang="pl-PL"/>
          </a:p>
        </p:txBody>
      </p:sp>
    </p:spTree>
    <p:extLst>
      <p:ext uri="{BB962C8B-B14F-4D97-AF65-F5344CB8AC3E}">
        <p14:creationId xmlns:p14="http://schemas.microsoft.com/office/powerpoint/2010/main" val="31298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dissolve">
                                      <p:cBhvr>
                                        <p:cTn id="16" dur="500"/>
                                        <p:tgtEl>
                                          <p:spTgt spid="36"/>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par>
                                <p:cTn id="23" presetID="9"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E3CB6E8E-B37B-264F-8A7A-FFF7035BD62A}"/>
              </a:ext>
            </a:extLst>
          </p:cNvPr>
          <p:cNvSpPr>
            <a:spLocks noGrp="1"/>
          </p:cNvSpPr>
          <p:nvPr>
            <p:ph type="sldNum" sz="quarter" idx="12"/>
          </p:nvPr>
        </p:nvSpPr>
        <p:spPr/>
        <p:txBody>
          <a:bodyPr/>
          <a:lstStyle/>
          <a:p>
            <a:fld id="{C77C6C3F-668B-4AF5-BFA9-0F657EB068D6}" type="slidenum">
              <a:rPr lang="pl-PL" smtClean="0"/>
              <a:t>14</a:t>
            </a:fld>
            <a:endParaRPr lang="pl-PL"/>
          </a:p>
        </p:txBody>
      </p:sp>
      <p:sp>
        <p:nvSpPr>
          <p:cNvPr id="6" name="Title 1">
            <a:extLst>
              <a:ext uri="{FF2B5EF4-FFF2-40B4-BE49-F238E27FC236}">
                <a16:creationId xmlns:a16="http://schemas.microsoft.com/office/drawing/2014/main" id="{7D742532-2E19-E540-B168-92AF4A0C2297}"/>
              </a:ext>
            </a:extLst>
          </p:cNvPr>
          <p:cNvSpPr txBox="1">
            <a:spLocks/>
          </p:cNvSpPr>
          <p:nvPr/>
        </p:nvSpPr>
        <p:spPr>
          <a:xfrm>
            <a:off x="460625" y="214471"/>
            <a:ext cx="8904601"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10. Correlation plot </a:t>
            </a:r>
            <a:endParaRPr lang="pl-PL" sz="3600" b="1">
              <a:cs typeface="Calibri Light"/>
            </a:endParaRPr>
          </a:p>
        </p:txBody>
      </p:sp>
      <p:sp>
        <p:nvSpPr>
          <p:cNvPr id="7" name="TextBox 9">
            <a:extLst>
              <a:ext uri="{FF2B5EF4-FFF2-40B4-BE49-F238E27FC236}">
                <a16:creationId xmlns:a16="http://schemas.microsoft.com/office/drawing/2014/main" id="{8316EE64-8918-CA4D-BCEB-033E7442B571}"/>
              </a:ext>
            </a:extLst>
          </p:cNvPr>
          <p:cNvSpPr txBox="1"/>
          <p:nvPr/>
        </p:nvSpPr>
        <p:spPr>
          <a:xfrm>
            <a:off x="577640" y="904073"/>
            <a:ext cx="1055739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Arial"/>
                <a:cs typeface="Arial"/>
              </a:rPr>
              <a:t>Correlations between quantitative features and target - 'price’ after data transformations and with transformed qualitative features into quantitative ones</a:t>
            </a:r>
          </a:p>
          <a:p>
            <a:pPr marL="285750" indent="-285750">
              <a:buFont typeface="Arial"/>
              <a:buChar char="•"/>
            </a:pPr>
            <a:endParaRPr lang="en-US" sz="1600">
              <a:latin typeface="Arial"/>
              <a:ea typeface="+mn-lt"/>
              <a:cs typeface="Calibri" panose="020F0502020204030204"/>
            </a:endParaRPr>
          </a:p>
        </p:txBody>
      </p:sp>
      <p:pic>
        <p:nvPicPr>
          <p:cNvPr id="3" name="Obraz 2">
            <a:extLst>
              <a:ext uri="{FF2B5EF4-FFF2-40B4-BE49-F238E27FC236}">
                <a16:creationId xmlns:a16="http://schemas.microsoft.com/office/drawing/2014/main" id="{95219B62-F4C1-9D4F-8E56-8E11E4268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985" y="1511014"/>
            <a:ext cx="8124030" cy="5210461"/>
          </a:xfrm>
          <a:prstGeom prst="rect">
            <a:avLst/>
          </a:prstGeom>
        </p:spPr>
      </p:pic>
      <p:sp>
        <p:nvSpPr>
          <p:cNvPr id="8" name="Prostokąt 7">
            <a:extLst>
              <a:ext uri="{FF2B5EF4-FFF2-40B4-BE49-F238E27FC236}">
                <a16:creationId xmlns:a16="http://schemas.microsoft.com/office/drawing/2014/main" id="{ED40A93F-3E8E-C842-AE5A-67629E88F0C8}"/>
              </a:ext>
            </a:extLst>
          </p:cNvPr>
          <p:cNvSpPr/>
          <p:nvPr/>
        </p:nvSpPr>
        <p:spPr>
          <a:xfrm>
            <a:off x="3298216" y="1511014"/>
            <a:ext cx="5980387" cy="63179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57384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7653B048-927D-4F2F-9E55-9E860ABC1E4F}"/>
              </a:ext>
            </a:extLst>
          </p:cNvPr>
          <p:cNvSpPr>
            <a:spLocks noGrp="1"/>
          </p:cNvSpPr>
          <p:nvPr>
            <p:ph type="sldNum" sz="quarter" idx="12"/>
          </p:nvPr>
        </p:nvSpPr>
        <p:spPr/>
        <p:txBody>
          <a:bodyPr/>
          <a:lstStyle/>
          <a:p>
            <a:fld id="{C77C6C3F-668B-4AF5-BFA9-0F657EB068D6}" type="slidenum">
              <a:rPr lang="pl-PL" smtClean="0"/>
              <a:t>15</a:t>
            </a:fld>
            <a:endParaRPr lang="pl-PL"/>
          </a:p>
        </p:txBody>
      </p:sp>
      <p:sp>
        <p:nvSpPr>
          <p:cNvPr id="7" name="Prostokąt 6">
            <a:extLst>
              <a:ext uri="{FF2B5EF4-FFF2-40B4-BE49-F238E27FC236}">
                <a16:creationId xmlns:a16="http://schemas.microsoft.com/office/drawing/2014/main" id="{11668ED0-4303-494C-8752-91ABADD01607}"/>
              </a:ext>
            </a:extLst>
          </p:cNvPr>
          <p:cNvSpPr/>
          <p:nvPr/>
        </p:nvSpPr>
        <p:spPr>
          <a:xfrm>
            <a:off x="475864" y="1280035"/>
            <a:ext cx="10010775" cy="400110"/>
          </a:xfrm>
          <a:prstGeom prst="rect">
            <a:avLst/>
          </a:prstGeom>
        </p:spPr>
        <p:txBody>
          <a:bodyPr wrap="square" lIns="91440" tIns="45720" rIns="91440" bIns="45720" anchor="t">
            <a:spAutoFit/>
          </a:bodyPr>
          <a:lstStyle/>
          <a:p>
            <a:pPr marL="342900" indent="-342900">
              <a:buFont typeface="Arial"/>
              <a:buChar char="•"/>
            </a:pPr>
            <a:r>
              <a:rPr lang="en-US" sz="2000" b="1">
                <a:cs typeface="Calibri"/>
              </a:rPr>
              <a:t>Metric</a:t>
            </a:r>
            <a:endParaRPr lang="pl-PL" b="1">
              <a:cs typeface="Calibri" panose="020F0502020204030204"/>
            </a:endParaRPr>
          </a:p>
        </p:txBody>
      </p:sp>
      <p:sp>
        <p:nvSpPr>
          <p:cNvPr id="8" name="Prostokąt 7">
            <a:extLst>
              <a:ext uri="{FF2B5EF4-FFF2-40B4-BE49-F238E27FC236}">
                <a16:creationId xmlns:a16="http://schemas.microsoft.com/office/drawing/2014/main" id="{A6E39019-4A7F-4F70-B354-4CD37F3DC9DA}"/>
              </a:ext>
            </a:extLst>
          </p:cNvPr>
          <p:cNvSpPr/>
          <p:nvPr/>
        </p:nvSpPr>
        <p:spPr>
          <a:xfrm>
            <a:off x="475865" y="2721489"/>
            <a:ext cx="10010775" cy="400110"/>
          </a:xfrm>
          <a:prstGeom prst="rect">
            <a:avLst/>
          </a:prstGeom>
        </p:spPr>
        <p:txBody>
          <a:bodyPr wrap="square" lIns="91440" tIns="45720" rIns="91440" bIns="45720" anchor="t">
            <a:spAutoFit/>
          </a:bodyPr>
          <a:lstStyle/>
          <a:p>
            <a:pPr marL="342900" indent="-342900">
              <a:buFont typeface="Arial"/>
              <a:buChar char="•"/>
            </a:pPr>
            <a:r>
              <a:rPr lang="en-US" sz="2000" b="1">
                <a:cs typeface="Calibri"/>
              </a:rPr>
              <a:t>Train test split</a:t>
            </a:r>
            <a:endParaRPr lang="pl-PL" b="1">
              <a:cs typeface="Calibri" panose="020F0502020204030204"/>
            </a:endParaRPr>
          </a:p>
        </p:txBody>
      </p:sp>
      <p:sp>
        <p:nvSpPr>
          <p:cNvPr id="10" name="pole tekstowe 9">
            <a:extLst>
              <a:ext uri="{FF2B5EF4-FFF2-40B4-BE49-F238E27FC236}">
                <a16:creationId xmlns:a16="http://schemas.microsoft.com/office/drawing/2014/main" id="{F049CF64-0923-4AB6-8879-BE115E435CB1}"/>
              </a:ext>
            </a:extLst>
          </p:cNvPr>
          <p:cNvSpPr txBox="1"/>
          <p:nvPr/>
        </p:nvSpPr>
        <p:spPr>
          <a:xfrm>
            <a:off x="460625" y="1794642"/>
            <a:ext cx="100976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92929"/>
                </a:solidFill>
                <a:latin typeface="Calibri"/>
                <a:cs typeface="Calibri"/>
              </a:rPr>
              <a:t>For score our models we've used RMSE, because it has the benefit of penalizing large errors.</a:t>
            </a:r>
            <a:endParaRPr lang="en-US" sz="2000">
              <a:latin typeface="Calibri"/>
              <a:cs typeface="Calibri"/>
            </a:endParaRPr>
          </a:p>
        </p:txBody>
      </p:sp>
      <p:pic>
        <p:nvPicPr>
          <p:cNvPr id="12" name="Obraz 12" descr="Obraz zawierający tekst&#10;&#10;Opis wygenerowany automatycznie">
            <a:extLst>
              <a:ext uri="{FF2B5EF4-FFF2-40B4-BE49-F238E27FC236}">
                <a16:creationId xmlns:a16="http://schemas.microsoft.com/office/drawing/2014/main" id="{C3D0FBBB-E33C-407D-B1E7-69B205894EA2}"/>
              </a:ext>
            </a:extLst>
          </p:cNvPr>
          <p:cNvPicPr>
            <a:picLocks noChangeAspect="1"/>
          </p:cNvPicPr>
          <p:nvPr/>
        </p:nvPicPr>
        <p:blipFill>
          <a:blip r:embed="rId2"/>
          <a:stretch>
            <a:fillRect/>
          </a:stretch>
        </p:blipFill>
        <p:spPr>
          <a:xfrm>
            <a:off x="475864" y="4545882"/>
            <a:ext cx="4441412" cy="707886"/>
          </a:xfrm>
          <a:prstGeom prst="rect">
            <a:avLst/>
          </a:prstGeom>
        </p:spPr>
      </p:pic>
      <p:sp>
        <p:nvSpPr>
          <p:cNvPr id="13" name="Title 1">
            <a:extLst>
              <a:ext uri="{FF2B5EF4-FFF2-40B4-BE49-F238E27FC236}">
                <a16:creationId xmlns:a16="http://schemas.microsoft.com/office/drawing/2014/main" id="{682BA69F-94E1-B94E-9CC1-B26870205B54}"/>
              </a:ext>
            </a:extLst>
          </p:cNvPr>
          <p:cNvSpPr txBox="1">
            <a:spLocks/>
          </p:cNvSpPr>
          <p:nvPr/>
        </p:nvSpPr>
        <p:spPr>
          <a:xfrm>
            <a:off x="460625" y="214471"/>
            <a:ext cx="8904601"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11. Preparing data to predictive models</a:t>
            </a:r>
            <a:endParaRPr lang="pl-PL" sz="3600" b="1">
              <a:cs typeface="Calibri Light"/>
            </a:endParaRPr>
          </a:p>
        </p:txBody>
      </p:sp>
      <p:sp>
        <p:nvSpPr>
          <p:cNvPr id="2" name="Prostokąt 1">
            <a:extLst>
              <a:ext uri="{FF2B5EF4-FFF2-40B4-BE49-F238E27FC236}">
                <a16:creationId xmlns:a16="http://schemas.microsoft.com/office/drawing/2014/main" id="{29796EB2-1D69-AE43-91EF-41D746D46B66}"/>
              </a:ext>
            </a:extLst>
          </p:cNvPr>
          <p:cNvSpPr/>
          <p:nvPr/>
        </p:nvSpPr>
        <p:spPr>
          <a:xfrm>
            <a:off x="1399751" y="3778703"/>
            <a:ext cx="9003758" cy="471055"/>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5DCCFD80-24D2-1A40-BA91-883716DD9F4B}"/>
              </a:ext>
            </a:extLst>
          </p:cNvPr>
          <p:cNvSpPr/>
          <p:nvPr/>
        </p:nvSpPr>
        <p:spPr>
          <a:xfrm>
            <a:off x="8607181" y="3778703"/>
            <a:ext cx="1796328" cy="47170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ole tekstowe 15">
            <a:extLst>
              <a:ext uri="{FF2B5EF4-FFF2-40B4-BE49-F238E27FC236}">
                <a16:creationId xmlns:a16="http://schemas.microsoft.com/office/drawing/2014/main" id="{80543078-B4C1-D644-A8D5-2B9F3DA78B07}"/>
              </a:ext>
            </a:extLst>
          </p:cNvPr>
          <p:cNvSpPr txBox="1"/>
          <p:nvPr/>
        </p:nvSpPr>
        <p:spPr>
          <a:xfrm>
            <a:off x="4244417" y="3822573"/>
            <a:ext cx="15815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latin typeface="Calibri"/>
                <a:cs typeface="Calibri"/>
              </a:rPr>
              <a:t>80% </a:t>
            </a:r>
            <a:r>
              <a:rPr lang="en-US" sz="2000">
                <a:solidFill>
                  <a:schemeClr val="bg1"/>
                </a:solidFill>
                <a:cs typeface="Calibri"/>
              </a:rPr>
              <a:t>training</a:t>
            </a:r>
            <a:endParaRPr lang="en-US" sz="2000">
              <a:solidFill>
                <a:schemeClr val="bg1"/>
              </a:solidFill>
              <a:latin typeface="Calibri"/>
              <a:cs typeface="Calibri"/>
            </a:endParaRPr>
          </a:p>
        </p:txBody>
      </p:sp>
      <p:sp>
        <p:nvSpPr>
          <p:cNvPr id="17" name="pole tekstowe 16">
            <a:extLst>
              <a:ext uri="{FF2B5EF4-FFF2-40B4-BE49-F238E27FC236}">
                <a16:creationId xmlns:a16="http://schemas.microsoft.com/office/drawing/2014/main" id="{FF360508-E2A2-7445-B177-219AC9BA0B2B}"/>
              </a:ext>
            </a:extLst>
          </p:cNvPr>
          <p:cNvSpPr txBox="1"/>
          <p:nvPr/>
        </p:nvSpPr>
        <p:spPr>
          <a:xfrm>
            <a:off x="8822003" y="3822573"/>
            <a:ext cx="15815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latin typeface="Calibri"/>
                <a:cs typeface="Calibri"/>
              </a:rPr>
              <a:t>20% testing</a:t>
            </a:r>
          </a:p>
        </p:txBody>
      </p:sp>
      <p:sp>
        <p:nvSpPr>
          <p:cNvPr id="3" name="Nawias klamrowy otwierający 2">
            <a:extLst>
              <a:ext uri="{FF2B5EF4-FFF2-40B4-BE49-F238E27FC236}">
                <a16:creationId xmlns:a16="http://schemas.microsoft.com/office/drawing/2014/main" id="{438BAD9F-E3AB-A74A-AC25-FC04489381A3}"/>
              </a:ext>
            </a:extLst>
          </p:cNvPr>
          <p:cNvSpPr/>
          <p:nvPr/>
        </p:nvSpPr>
        <p:spPr>
          <a:xfrm rot="5400000">
            <a:off x="6493025" y="582243"/>
            <a:ext cx="257227" cy="5982235"/>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8" name="pole tekstowe 17">
            <a:extLst>
              <a:ext uri="{FF2B5EF4-FFF2-40B4-BE49-F238E27FC236}">
                <a16:creationId xmlns:a16="http://schemas.microsoft.com/office/drawing/2014/main" id="{47D52B89-9833-444D-9403-0B58382C9EDF}"/>
              </a:ext>
            </a:extLst>
          </p:cNvPr>
          <p:cNvSpPr txBox="1"/>
          <p:nvPr/>
        </p:nvSpPr>
        <p:spPr>
          <a:xfrm>
            <a:off x="5901630" y="3064727"/>
            <a:ext cx="261510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cs typeface="Calibri"/>
              </a:rPr>
              <a:t>Available data</a:t>
            </a:r>
          </a:p>
        </p:txBody>
      </p:sp>
    </p:spTree>
    <p:extLst>
      <p:ext uri="{BB962C8B-B14F-4D97-AF65-F5344CB8AC3E}">
        <p14:creationId xmlns:p14="http://schemas.microsoft.com/office/powerpoint/2010/main" val="326764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0035C37E-8757-0B48-BF90-31D04E688D71}"/>
              </a:ext>
            </a:extLst>
          </p:cNvPr>
          <p:cNvSpPr>
            <a:spLocks noGrp="1"/>
          </p:cNvSpPr>
          <p:nvPr>
            <p:ph type="sldNum" sz="quarter" idx="12"/>
          </p:nvPr>
        </p:nvSpPr>
        <p:spPr/>
        <p:txBody>
          <a:bodyPr/>
          <a:lstStyle/>
          <a:p>
            <a:fld id="{C77C6C3F-668B-4AF5-BFA9-0F657EB068D6}" type="slidenum">
              <a:rPr lang="pl-PL" smtClean="0"/>
              <a:t>16</a:t>
            </a:fld>
            <a:endParaRPr lang="pl-PL"/>
          </a:p>
        </p:txBody>
      </p:sp>
      <p:sp>
        <p:nvSpPr>
          <p:cNvPr id="8" name="Title 1">
            <a:extLst>
              <a:ext uri="{FF2B5EF4-FFF2-40B4-BE49-F238E27FC236}">
                <a16:creationId xmlns:a16="http://schemas.microsoft.com/office/drawing/2014/main" id="{CD641AF5-AD3C-1048-A609-689FEE40857F}"/>
              </a:ext>
            </a:extLst>
          </p:cNvPr>
          <p:cNvSpPr txBox="1">
            <a:spLocks/>
          </p:cNvSpPr>
          <p:nvPr/>
        </p:nvSpPr>
        <p:spPr>
          <a:xfrm>
            <a:off x="427494" y="269688"/>
            <a:ext cx="7473494"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alibri"/>
                <a:cs typeface="Calibri Light"/>
              </a:rPr>
              <a:t>12. Models</a:t>
            </a:r>
            <a:endParaRPr lang="pl-PL" sz="3600">
              <a:cs typeface="Calibri Light"/>
            </a:endParaRPr>
          </a:p>
        </p:txBody>
      </p:sp>
      <p:sp>
        <p:nvSpPr>
          <p:cNvPr id="9" name="Prostokąt 8">
            <a:extLst>
              <a:ext uri="{FF2B5EF4-FFF2-40B4-BE49-F238E27FC236}">
                <a16:creationId xmlns:a16="http://schemas.microsoft.com/office/drawing/2014/main" id="{FCC3DA9E-4E7F-4848-B3C0-C8A6B4262B00}"/>
              </a:ext>
            </a:extLst>
          </p:cNvPr>
          <p:cNvSpPr/>
          <p:nvPr/>
        </p:nvSpPr>
        <p:spPr>
          <a:xfrm>
            <a:off x="427494" y="813931"/>
            <a:ext cx="10010775" cy="400110"/>
          </a:xfrm>
          <a:prstGeom prst="rect">
            <a:avLst/>
          </a:prstGeom>
        </p:spPr>
        <p:txBody>
          <a:bodyPr wrap="square" lIns="91440" tIns="45720" rIns="91440" bIns="45720" anchor="t">
            <a:spAutoFit/>
          </a:bodyPr>
          <a:lstStyle/>
          <a:p>
            <a:r>
              <a:rPr lang="en-US" sz="2000">
                <a:cs typeface="Calibri"/>
              </a:rPr>
              <a:t>Simple linear regression between particular features and target price.</a:t>
            </a:r>
          </a:p>
        </p:txBody>
      </p:sp>
      <p:graphicFrame>
        <p:nvGraphicFramePr>
          <p:cNvPr id="12" name="Tabela 12">
            <a:extLst>
              <a:ext uri="{FF2B5EF4-FFF2-40B4-BE49-F238E27FC236}">
                <a16:creationId xmlns:a16="http://schemas.microsoft.com/office/drawing/2014/main" id="{13926217-9661-904C-A478-4F11983125ED}"/>
              </a:ext>
            </a:extLst>
          </p:cNvPr>
          <p:cNvGraphicFramePr>
            <a:graphicFrameLocks noGrp="1"/>
          </p:cNvGraphicFramePr>
          <p:nvPr>
            <p:extLst>
              <p:ext uri="{D42A27DB-BD31-4B8C-83A1-F6EECF244321}">
                <p14:modId xmlns:p14="http://schemas.microsoft.com/office/powerpoint/2010/main" val="456503199"/>
              </p:ext>
            </p:extLst>
          </p:nvPr>
        </p:nvGraphicFramePr>
        <p:xfrm>
          <a:off x="526914" y="1215957"/>
          <a:ext cx="10903663" cy="5063654"/>
        </p:xfrm>
        <a:graphic>
          <a:graphicData uri="http://schemas.openxmlformats.org/drawingml/2006/table">
            <a:tbl>
              <a:tblPr firstRow="1" bandRow="1">
                <a:tableStyleId>{3C2FFA5D-87B4-456A-9821-1D502468CF0F}</a:tableStyleId>
              </a:tblPr>
              <a:tblGrid>
                <a:gridCol w="2958728">
                  <a:extLst>
                    <a:ext uri="{9D8B030D-6E8A-4147-A177-3AD203B41FA5}">
                      <a16:colId xmlns:a16="http://schemas.microsoft.com/office/drawing/2014/main" val="2913573780"/>
                    </a:ext>
                  </a:extLst>
                </a:gridCol>
                <a:gridCol w="1588987">
                  <a:extLst>
                    <a:ext uri="{9D8B030D-6E8A-4147-A177-3AD203B41FA5}">
                      <a16:colId xmlns:a16="http://schemas.microsoft.com/office/drawing/2014/main" val="759687709"/>
                    </a:ext>
                  </a:extLst>
                </a:gridCol>
                <a:gridCol w="1588987">
                  <a:extLst>
                    <a:ext uri="{9D8B030D-6E8A-4147-A177-3AD203B41FA5}">
                      <a16:colId xmlns:a16="http://schemas.microsoft.com/office/drawing/2014/main" val="757386038"/>
                    </a:ext>
                  </a:extLst>
                </a:gridCol>
                <a:gridCol w="1588987">
                  <a:extLst>
                    <a:ext uri="{9D8B030D-6E8A-4147-A177-3AD203B41FA5}">
                      <a16:colId xmlns:a16="http://schemas.microsoft.com/office/drawing/2014/main" val="2439781205"/>
                    </a:ext>
                  </a:extLst>
                </a:gridCol>
                <a:gridCol w="1588987">
                  <a:extLst>
                    <a:ext uri="{9D8B030D-6E8A-4147-A177-3AD203B41FA5}">
                      <a16:colId xmlns:a16="http://schemas.microsoft.com/office/drawing/2014/main" val="1962192111"/>
                    </a:ext>
                  </a:extLst>
                </a:gridCol>
                <a:gridCol w="1588987">
                  <a:extLst>
                    <a:ext uri="{9D8B030D-6E8A-4147-A177-3AD203B41FA5}">
                      <a16:colId xmlns:a16="http://schemas.microsoft.com/office/drawing/2014/main" val="3216358708"/>
                    </a:ext>
                  </a:extLst>
                </a:gridCol>
              </a:tblGrid>
              <a:tr h="323353">
                <a:tc>
                  <a:txBody>
                    <a:bodyPr/>
                    <a:lstStyle/>
                    <a:p>
                      <a:endParaRPr lang="pl-PL"/>
                    </a:p>
                  </a:txBody>
                  <a:tcPr/>
                </a:tc>
                <a:tc>
                  <a:txBody>
                    <a:bodyPr/>
                    <a:lstStyle/>
                    <a:p>
                      <a:r>
                        <a:rPr lang="pl-PL"/>
                        <a:t>MSE</a:t>
                      </a:r>
                    </a:p>
                  </a:txBody>
                  <a:tcPr/>
                </a:tc>
                <a:tc>
                  <a:txBody>
                    <a:bodyPr/>
                    <a:lstStyle/>
                    <a:p>
                      <a:r>
                        <a:rPr lang="pl-PL"/>
                        <a:t>RMSE</a:t>
                      </a:r>
                    </a:p>
                  </a:txBody>
                  <a:tcPr/>
                </a:tc>
                <a:tc>
                  <a:txBody>
                    <a:bodyPr/>
                    <a:lstStyle/>
                    <a:p>
                      <a:r>
                        <a:rPr lang="pl-PL"/>
                        <a:t>R2</a:t>
                      </a:r>
                    </a:p>
                  </a:txBody>
                  <a:tcPr/>
                </a:tc>
                <a:tc>
                  <a:txBody>
                    <a:bodyPr/>
                    <a:lstStyle/>
                    <a:p>
                      <a:r>
                        <a:rPr lang="pl-PL"/>
                        <a:t>AIC</a:t>
                      </a:r>
                    </a:p>
                  </a:txBody>
                  <a:tcPr/>
                </a:tc>
                <a:tc>
                  <a:txBody>
                    <a:bodyPr/>
                    <a:lstStyle/>
                    <a:p>
                      <a:r>
                        <a:rPr lang="pl-PL"/>
                        <a:t>BIC</a:t>
                      </a:r>
                    </a:p>
                  </a:txBody>
                  <a:tcPr/>
                </a:tc>
                <a:extLst>
                  <a:ext uri="{0D108BD9-81ED-4DB2-BD59-A6C34878D82A}">
                    <a16:rowId xmlns:a16="http://schemas.microsoft.com/office/drawing/2014/main" val="811209298"/>
                  </a:ext>
                </a:extLst>
              </a:tr>
              <a:tr h="323353">
                <a:tc>
                  <a:txBody>
                    <a:bodyPr/>
                    <a:lstStyle/>
                    <a:p>
                      <a:r>
                        <a:rPr lang="pl-PL" err="1">
                          <a:solidFill>
                            <a:schemeClr val="bg1"/>
                          </a:solidFill>
                        </a:rPr>
                        <a:t>latitude</a:t>
                      </a:r>
                      <a:endParaRPr lang="pl-PL">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0.6527</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0.8079</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-0.1703</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-4.5305</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-2.5390</a:t>
                      </a:r>
                      <a:endParaRPr lang="en-US">
                        <a:solidFill>
                          <a:schemeClr val="bg1"/>
                        </a:solidFill>
                      </a:endParaRPr>
                    </a:p>
                  </a:txBody>
                  <a:tcPr/>
                </a:tc>
                <a:extLst>
                  <a:ext uri="{0D108BD9-81ED-4DB2-BD59-A6C34878D82A}">
                    <a16:rowId xmlns:a16="http://schemas.microsoft.com/office/drawing/2014/main" val="3100244859"/>
                  </a:ext>
                </a:extLst>
              </a:tr>
              <a:tr h="323353">
                <a:tc>
                  <a:txBody>
                    <a:bodyPr/>
                    <a:lstStyle/>
                    <a:p>
                      <a:r>
                        <a:rPr lang="pl-PL" err="1">
                          <a:solidFill>
                            <a:schemeClr val="bg1"/>
                          </a:solidFill>
                        </a:rPr>
                        <a:t>longitude</a:t>
                      </a:r>
                      <a:endParaRPr lang="pl-PL">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0.5303</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0.7282</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0.0491</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-8.6849</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-6.6934</a:t>
                      </a:r>
                      <a:endParaRPr lang="en-US">
                        <a:solidFill>
                          <a:schemeClr val="bg1"/>
                        </a:solidFill>
                      </a:endParaRPr>
                    </a:p>
                  </a:txBody>
                  <a:tcPr>
                    <a:solidFill>
                      <a:srgbClr val="FF0000"/>
                    </a:solidFill>
                  </a:tcPr>
                </a:tc>
                <a:extLst>
                  <a:ext uri="{0D108BD9-81ED-4DB2-BD59-A6C34878D82A}">
                    <a16:rowId xmlns:a16="http://schemas.microsoft.com/office/drawing/2014/main" val="126716704"/>
                  </a:ext>
                </a:extLst>
              </a:tr>
              <a:tr h="323353">
                <a:tc>
                  <a:txBody>
                    <a:bodyPr/>
                    <a:lstStyle/>
                    <a:p>
                      <a:r>
                        <a:rPr lang="pl-PL" err="1">
                          <a:solidFill>
                            <a:schemeClr val="bg1"/>
                          </a:solidFill>
                        </a:rPr>
                        <a:t>minimum_nights</a:t>
                      </a:r>
                      <a:endParaRPr lang="pl-PL">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0.6573</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0.8107</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-0.1786</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-4.3901</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-2.3986</a:t>
                      </a:r>
                      <a:endParaRPr lang="en-US">
                        <a:solidFill>
                          <a:schemeClr val="bg1"/>
                        </a:solidFill>
                      </a:endParaRPr>
                    </a:p>
                  </a:txBody>
                  <a:tcPr/>
                </a:tc>
                <a:extLst>
                  <a:ext uri="{0D108BD9-81ED-4DB2-BD59-A6C34878D82A}">
                    <a16:rowId xmlns:a16="http://schemas.microsoft.com/office/drawing/2014/main" val="3084161578"/>
                  </a:ext>
                </a:extLst>
              </a:tr>
              <a:tr h="323353">
                <a:tc>
                  <a:txBody>
                    <a:bodyPr/>
                    <a:lstStyle/>
                    <a:p>
                      <a:r>
                        <a:rPr lang="pl-PL" err="1">
                          <a:solidFill>
                            <a:schemeClr val="bg1"/>
                          </a:solidFill>
                        </a:rPr>
                        <a:t>number_of_reviews</a:t>
                      </a:r>
                      <a:endParaRPr lang="pl-PL">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0.6893</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0.8302</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-0.2360</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-3.4390</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-1.4476</a:t>
                      </a:r>
                      <a:endParaRPr lang="en-US">
                        <a:solidFill>
                          <a:schemeClr val="bg1"/>
                        </a:solidFill>
                      </a:endParaRPr>
                    </a:p>
                  </a:txBody>
                  <a:tcPr/>
                </a:tc>
                <a:extLst>
                  <a:ext uri="{0D108BD9-81ED-4DB2-BD59-A6C34878D82A}">
                    <a16:rowId xmlns:a16="http://schemas.microsoft.com/office/drawing/2014/main" val="823795737"/>
                  </a:ext>
                </a:extLst>
              </a:tr>
              <a:tr h="323353">
                <a:tc>
                  <a:txBody>
                    <a:bodyPr/>
                    <a:lstStyle/>
                    <a:p>
                      <a:r>
                        <a:rPr lang="pl-PL" err="1">
                          <a:solidFill>
                            <a:schemeClr val="bg1"/>
                          </a:solidFill>
                        </a:rPr>
                        <a:t>neighbourhood_group</a:t>
                      </a:r>
                      <a:endParaRPr lang="pl-PL">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0.6612</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0.8131</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-0.1856</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-4.2711</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-2.2797</a:t>
                      </a:r>
                      <a:endParaRPr lang="en-US">
                        <a:solidFill>
                          <a:schemeClr val="bg1"/>
                        </a:solidFill>
                      </a:endParaRPr>
                    </a:p>
                  </a:txBody>
                  <a:tcPr/>
                </a:tc>
                <a:extLst>
                  <a:ext uri="{0D108BD9-81ED-4DB2-BD59-A6C34878D82A}">
                    <a16:rowId xmlns:a16="http://schemas.microsoft.com/office/drawing/2014/main" val="2497202839"/>
                  </a:ext>
                </a:extLst>
              </a:tr>
              <a:tr h="323353">
                <a:tc>
                  <a:txBody>
                    <a:bodyPr/>
                    <a:lstStyle/>
                    <a:p>
                      <a:r>
                        <a:rPr lang="pl-PL">
                          <a:solidFill>
                            <a:schemeClr val="bg1"/>
                          </a:solidFill>
                        </a:rPr>
                        <a:t>availability_365 </a:t>
                      </a:r>
                    </a:p>
                  </a:txBody>
                  <a:tcPr/>
                </a:tc>
                <a:tc>
                  <a:txBody>
                    <a:bodyPr/>
                    <a:lstStyle/>
                    <a:p>
                      <a:pPr lvl="0" algn="l">
                        <a:lnSpc>
                          <a:spcPct val="100000"/>
                        </a:lnSpc>
                        <a:spcBef>
                          <a:spcPts val="0"/>
                        </a:spcBef>
                        <a:spcAft>
                          <a:spcPts val="0"/>
                        </a:spcAft>
                        <a:buNone/>
                      </a:pPr>
                      <a:r>
                        <a:rPr lang="pl-PL" sz="1800" u="none" strike="noStrike" noProof="0">
                          <a:solidFill>
                            <a:schemeClr val="bg1"/>
                          </a:solidFill>
                        </a:rPr>
                        <a:t>0.6759</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0.8221</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-0.2118</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-3.8339</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-1.8425</a:t>
                      </a:r>
                      <a:endParaRPr lang="en-US">
                        <a:solidFill>
                          <a:schemeClr val="bg1"/>
                        </a:solidFill>
                      </a:endParaRPr>
                    </a:p>
                  </a:txBody>
                  <a:tcPr/>
                </a:tc>
                <a:extLst>
                  <a:ext uri="{0D108BD9-81ED-4DB2-BD59-A6C34878D82A}">
                    <a16:rowId xmlns:a16="http://schemas.microsoft.com/office/drawing/2014/main" val="3781723789"/>
                  </a:ext>
                </a:extLst>
              </a:tr>
              <a:tr h="323353">
                <a:tc>
                  <a:txBody>
                    <a:bodyPr/>
                    <a:lstStyle/>
                    <a:p>
                      <a:r>
                        <a:rPr lang="pl-PL" err="1">
                          <a:solidFill>
                            <a:schemeClr val="bg1"/>
                          </a:solidFill>
                        </a:rPr>
                        <a:t>neighbourhood</a:t>
                      </a:r>
                      <a:r>
                        <a:rPr lang="pl-PL">
                          <a:solidFill>
                            <a:schemeClr val="bg1"/>
                          </a:solidFill>
                        </a:rPr>
                        <a:t> </a:t>
                      </a: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0.5446</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0.7379</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0.0235</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-8.1528</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-6.1613</a:t>
                      </a:r>
                      <a:endParaRPr lang="en-US">
                        <a:solidFill>
                          <a:schemeClr val="bg1"/>
                        </a:solidFill>
                      </a:endParaRPr>
                    </a:p>
                  </a:txBody>
                  <a:tcPr>
                    <a:solidFill>
                      <a:srgbClr val="FF0000"/>
                    </a:solidFill>
                  </a:tcPr>
                </a:tc>
                <a:extLst>
                  <a:ext uri="{0D108BD9-81ED-4DB2-BD59-A6C34878D82A}">
                    <a16:rowId xmlns:a16="http://schemas.microsoft.com/office/drawing/2014/main" val="321647187"/>
                  </a:ext>
                </a:extLst>
              </a:tr>
              <a:tr h="565867">
                <a:tc>
                  <a:txBody>
                    <a:bodyPr/>
                    <a:lstStyle/>
                    <a:p>
                      <a:r>
                        <a:rPr lang="pl-PL" err="1">
                          <a:solidFill>
                            <a:schemeClr val="bg1"/>
                          </a:solidFill>
                        </a:rPr>
                        <a:t>calculated_host_listings</a:t>
                      </a:r>
                      <a:endParaRPr lang="pl-PL">
                        <a:solidFill>
                          <a:schemeClr val="bg1"/>
                        </a:solidFill>
                      </a:endParaRPr>
                    </a:p>
                    <a:p>
                      <a:r>
                        <a:rPr lang="pl-PL" err="1">
                          <a:solidFill>
                            <a:schemeClr val="bg1"/>
                          </a:solidFill>
                        </a:rPr>
                        <a:t>count</a:t>
                      </a:r>
                      <a:endParaRPr lang="pl-PL">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0.6219</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0.7886</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-0.1151</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-5.4973</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-3.5058</a:t>
                      </a:r>
                      <a:endParaRPr lang="en-US">
                        <a:solidFill>
                          <a:schemeClr val="bg1"/>
                        </a:solidFill>
                      </a:endParaRPr>
                    </a:p>
                  </a:txBody>
                  <a:tcPr/>
                </a:tc>
                <a:extLst>
                  <a:ext uri="{0D108BD9-81ED-4DB2-BD59-A6C34878D82A}">
                    <a16:rowId xmlns:a16="http://schemas.microsoft.com/office/drawing/2014/main" val="3141718693"/>
                  </a:ext>
                </a:extLst>
              </a:tr>
              <a:tr h="565867">
                <a:tc>
                  <a:txBody>
                    <a:bodyPr/>
                    <a:lstStyle/>
                    <a:p>
                      <a:r>
                        <a:rPr lang="pl-PL" err="1">
                          <a:solidFill>
                            <a:schemeClr val="bg1"/>
                          </a:solidFill>
                        </a:rPr>
                        <a:t>room_type_Entire</a:t>
                      </a:r>
                      <a:r>
                        <a:rPr lang="pl-PL">
                          <a:solidFill>
                            <a:schemeClr val="bg1"/>
                          </a:solidFill>
                        </a:rPr>
                        <a:t> </a:t>
                      </a:r>
                      <a:r>
                        <a:rPr lang="pl-PL" err="1">
                          <a:solidFill>
                            <a:schemeClr val="bg1"/>
                          </a:solidFill>
                        </a:rPr>
                        <a:t>home</a:t>
                      </a:r>
                      <a:r>
                        <a:rPr lang="pl-PL">
                          <a:solidFill>
                            <a:schemeClr val="bg1"/>
                          </a:solidFill>
                        </a:rPr>
                        <a:t>/</a:t>
                      </a:r>
                      <a:r>
                        <a:rPr lang="pl-PL" err="1">
                          <a:solidFill>
                            <a:schemeClr val="bg1"/>
                          </a:solidFill>
                        </a:rPr>
                        <a:t>apt</a:t>
                      </a:r>
                      <a:r>
                        <a:rPr lang="pl-PL">
                          <a:solidFill>
                            <a:schemeClr val="bg1"/>
                          </a:solidFill>
                        </a:rPr>
                        <a:t> </a:t>
                      </a: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0.3587</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0.5989</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0.3568</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-16.5033</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-14.5119</a:t>
                      </a:r>
                      <a:endParaRPr lang="en-US">
                        <a:solidFill>
                          <a:schemeClr val="bg1"/>
                        </a:solidFill>
                      </a:endParaRPr>
                    </a:p>
                  </a:txBody>
                  <a:tcPr>
                    <a:solidFill>
                      <a:srgbClr val="FF0000"/>
                    </a:solidFill>
                  </a:tcPr>
                </a:tc>
                <a:extLst>
                  <a:ext uri="{0D108BD9-81ED-4DB2-BD59-A6C34878D82A}">
                    <a16:rowId xmlns:a16="http://schemas.microsoft.com/office/drawing/2014/main" val="3065403186"/>
                  </a:ext>
                </a:extLst>
              </a:tr>
              <a:tr h="331551">
                <a:tc>
                  <a:txBody>
                    <a:bodyPr/>
                    <a:lstStyle/>
                    <a:p>
                      <a:r>
                        <a:rPr lang="pl-PL" err="1">
                          <a:solidFill>
                            <a:schemeClr val="bg1"/>
                          </a:solidFill>
                        </a:rPr>
                        <a:t>room_type_Private</a:t>
                      </a:r>
                      <a:r>
                        <a:rPr lang="pl-PL">
                          <a:solidFill>
                            <a:schemeClr val="bg1"/>
                          </a:solidFill>
                        </a:rPr>
                        <a:t> </a:t>
                      </a:r>
                      <a:r>
                        <a:rPr lang="pl-PL" err="1">
                          <a:solidFill>
                            <a:schemeClr val="bg1"/>
                          </a:solidFill>
                        </a:rPr>
                        <a:t>room</a:t>
                      </a:r>
                      <a:r>
                        <a:rPr lang="pl-PL">
                          <a:solidFill>
                            <a:schemeClr val="bg1"/>
                          </a:solidFill>
                        </a:rPr>
                        <a:t> </a:t>
                      </a: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0.4483</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0.6695</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0.1962</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-12.0456</a:t>
                      </a:r>
                      <a:endParaRPr lang="en-US">
                        <a:solidFill>
                          <a:schemeClr val="bg1"/>
                        </a:solidFill>
                      </a:endParaRPr>
                    </a:p>
                  </a:txBody>
                  <a:tcPr>
                    <a:solidFill>
                      <a:srgbClr val="FF0000"/>
                    </a:solidFill>
                  </a:tcPr>
                </a:tc>
                <a:tc>
                  <a:txBody>
                    <a:bodyPr/>
                    <a:lstStyle/>
                    <a:p>
                      <a:pPr lvl="0" algn="l">
                        <a:lnSpc>
                          <a:spcPct val="100000"/>
                        </a:lnSpc>
                        <a:spcBef>
                          <a:spcPts val="0"/>
                        </a:spcBef>
                        <a:spcAft>
                          <a:spcPts val="0"/>
                        </a:spcAft>
                        <a:buNone/>
                      </a:pPr>
                      <a:r>
                        <a:rPr lang="pl-PL" sz="1800" u="none" strike="noStrike" noProof="0">
                          <a:solidFill>
                            <a:schemeClr val="bg1"/>
                          </a:solidFill>
                        </a:rPr>
                        <a:t>-10.0541</a:t>
                      </a:r>
                      <a:endParaRPr lang="en-US">
                        <a:solidFill>
                          <a:schemeClr val="bg1"/>
                        </a:solidFill>
                      </a:endParaRPr>
                    </a:p>
                  </a:txBody>
                  <a:tcPr>
                    <a:solidFill>
                      <a:srgbClr val="FF0000"/>
                    </a:solidFill>
                  </a:tcPr>
                </a:tc>
                <a:extLst>
                  <a:ext uri="{0D108BD9-81ED-4DB2-BD59-A6C34878D82A}">
                    <a16:rowId xmlns:a16="http://schemas.microsoft.com/office/drawing/2014/main" val="1359339514"/>
                  </a:ext>
                </a:extLst>
              </a:tr>
              <a:tr h="565867">
                <a:tc>
                  <a:txBody>
                    <a:bodyPr/>
                    <a:lstStyle/>
                    <a:p>
                      <a:r>
                        <a:rPr lang="pl-PL" err="1">
                          <a:solidFill>
                            <a:schemeClr val="bg1"/>
                          </a:solidFill>
                        </a:rPr>
                        <a:t>room_type_Shared</a:t>
                      </a:r>
                      <a:r>
                        <a:rPr lang="pl-PL">
                          <a:solidFill>
                            <a:schemeClr val="bg1"/>
                          </a:solidFill>
                        </a:rPr>
                        <a:t> </a:t>
                      </a:r>
                      <a:r>
                        <a:rPr lang="pl-PL" err="1">
                          <a:solidFill>
                            <a:schemeClr val="bg1"/>
                          </a:solidFill>
                        </a:rPr>
                        <a:t>room</a:t>
                      </a:r>
                      <a:r>
                        <a:rPr lang="pl-PL">
                          <a:solidFill>
                            <a:schemeClr val="bg1"/>
                          </a:solidFill>
                        </a:rPr>
                        <a:t> </a:t>
                      </a:r>
                    </a:p>
                  </a:txBody>
                  <a:tcPr/>
                </a:tc>
                <a:tc>
                  <a:txBody>
                    <a:bodyPr/>
                    <a:lstStyle/>
                    <a:p>
                      <a:pPr lvl="0" algn="l">
                        <a:lnSpc>
                          <a:spcPct val="100000"/>
                        </a:lnSpc>
                        <a:spcBef>
                          <a:spcPts val="0"/>
                        </a:spcBef>
                        <a:spcAft>
                          <a:spcPts val="0"/>
                        </a:spcAft>
                        <a:buNone/>
                      </a:pPr>
                      <a:r>
                        <a:rPr lang="pl-PL" sz="1800" u="none" strike="noStrike" noProof="0">
                          <a:solidFill>
                            <a:schemeClr val="bg1"/>
                          </a:solidFill>
                        </a:rPr>
                        <a:t>0.6279</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0.7924</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-0.1259</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-5.3049</a:t>
                      </a:r>
                      <a:endParaRPr lang="en-US">
                        <a:solidFill>
                          <a:schemeClr val="bg1"/>
                        </a:solidFill>
                      </a:endParaRPr>
                    </a:p>
                  </a:txBody>
                  <a:tcPr/>
                </a:tc>
                <a:tc>
                  <a:txBody>
                    <a:bodyPr/>
                    <a:lstStyle/>
                    <a:p>
                      <a:pPr lvl="0" algn="l">
                        <a:lnSpc>
                          <a:spcPct val="100000"/>
                        </a:lnSpc>
                        <a:spcBef>
                          <a:spcPts val="0"/>
                        </a:spcBef>
                        <a:spcAft>
                          <a:spcPts val="0"/>
                        </a:spcAft>
                        <a:buNone/>
                      </a:pPr>
                      <a:r>
                        <a:rPr lang="pl-PL" sz="1800" u="none" strike="noStrike" noProof="0">
                          <a:solidFill>
                            <a:schemeClr val="bg1"/>
                          </a:solidFill>
                        </a:rPr>
                        <a:t>-3.3135</a:t>
                      </a:r>
                      <a:endParaRPr lang="en-US">
                        <a:solidFill>
                          <a:schemeClr val="bg1"/>
                        </a:solidFill>
                      </a:endParaRPr>
                    </a:p>
                  </a:txBody>
                  <a:tcPr/>
                </a:tc>
                <a:extLst>
                  <a:ext uri="{0D108BD9-81ED-4DB2-BD59-A6C34878D82A}">
                    <a16:rowId xmlns:a16="http://schemas.microsoft.com/office/drawing/2014/main" val="4197482922"/>
                  </a:ext>
                </a:extLst>
              </a:tr>
            </a:tbl>
          </a:graphicData>
        </a:graphic>
      </p:graphicFrame>
    </p:spTree>
    <p:extLst>
      <p:ext uri="{BB962C8B-B14F-4D97-AF65-F5344CB8AC3E}">
        <p14:creationId xmlns:p14="http://schemas.microsoft.com/office/powerpoint/2010/main" val="1433249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5">
            <a:extLst>
              <a:ext uri="{FF2B5EF4-FFF2-40B4-BE49-F238E27FC236}">
                <a16:creationId xmlns:a16="http://schemas.microsoft.com/office/drawing/2014/main" id="{8DF2B1FE-F5F6-4837-BD72-AA7161484AD1}"/>
              </a:ext>
            </a:extLst>
          </p:cNvPr>
          <p:cNvPicPr>
            <a:picLocks noChangeAspect="1"/>
          </p:cNvPicPr>
          <p:nvPr/>
        </p:nvPicPr>
        <p:blipFill>
          <a:blip r:embed="rId2"/>
          <a:stretch>
            <a:fillRect/>
          </a:stretch>
        </p:blipFill>
        <p:spPr>
          <a:xfrm>
            <a:off x="386860" y="4482416"/>
            <a:ext cx="9806353" cy="2113473"/>
          </a:xfrm>
          <a:prstGeom prst="rect">
            <a:avLst/>
          </a:prstGeom>
        </p:spPr>
      </p:pic>
      <p:sp>
        <p:nvSpPr>
          <p:cNvPr id="4" name="Symbol zastępczy numeru slajdu 3">
            <a:extLst>
              <a:ext uri="{FF2B5EF4-FFF2-40B4-BE49-F238E27FC236}">
                <a16:creationId xmlns:a16="http://schemas.microsoft.com/office/drawing/2014/main" id="{A5333A94-89E3-4F18-8804-AEAAEB879DB1}"/>
              </a:ext>
            </a:extLst>
          </p:cNvPr>
          <p:cNvSpPr>
            <a:spLocks noGrp="1"/>
          </p:cNvSpPr>
          <p:nvPr>
            <p:ph type="sldNum" sz="quarter" idx="12"/>
          </p:nvPr>
        </p:nvSpPr>
        <p:spPr/>
        <p:txBody>
          <a:bodyPr/>
          <a:lstStyle/>
          <a:p>
            <a:fld id="{C77C6C3F-668B-4AF5-BFA9-0F657EB068D6}" type="slidenum">
              <a:rPr lang="pl-PL" smtClean="0"/>
              <a:t>17</a:t>
            </a:fld>
            <a:endParaRPr lang="pl-PL"/>
          </a:p>
        </p:txBody>
      </p:sp>
      <p:graphicFrame>
        <p:nvGraphicFramePr>
          <p:cNvPr id="5" name="Tabela 5">
            <a:extLst>
              <a:ext uri="{FF2B5EF4-FFF2-40B4-BE49-F238E27FC236}">
                <a16:creationId xmlns:a16="http://schemas.microsoft.com/office/drawing/2014/main" id="{9441174C-E5CC-400A-B6C5-F04BAA4D5677}"/>
              </a:ext>
            </a:extLst>
          </p:cNvPr>
          <p:cNvGraphicFramePr>
            <a:graphicFrameLocks noGrp="1"/>
          </p:cNvGraphicFramePr>
          <p:nvPr>
            <p:extLst>
              <p:ext uri="{D42A27DB-BD31-4B8C-83A1-F6EECF244321}">
                <p14:modId xmlns:p14="http://schemas.microsoft.com/office/powerpoint/2010/main" val="1632664888"/>
              </p:ext>
            </p:extLst>
          </p:nvPr>
        </p:nvGraphicFramePr>
        <p:xfrm>
          <a:off x="462129" y="1579359"/>
          <a:ext cx="3553065" cy="2194560"/>
        </p:xfrm>
        <a:graphic>
          <a:graphicData uri="http://schemas.openxmlformats.org/drawingml/2006/table">
            <a:tbl>
              <a:tblPr firstRow="1" bandRow="1">
                <a:tableStyleId>{5C22544A-7EE6-4342-B048-85BDC9FD1C3A}</a:tableStyleId>
              </a:tblPr>
              <a:tblGrid>
                <a:gridCol w="1184355">
                  <a:extLst>
                    <a:ext uri="{9D8B030D-6E8A-4147-A177-3AD203B41FA5}">
                      <a16:colId xmlns:a16="http://schemas.microsoft.com/office/drawing/2014/main" val="515928402"/>
                    </a:ext>
                  </a:extLst>
                </a:gridCol>
                <a:gridCol w="1184355">
                  <a:extLst>
                    <a:ext uri="{9D8B030D-6E8A-4147-A177-3AD203B41FA5}">
                      <a16:colId xmlns:a16="http://schemas.microsoft.com/office/drawing/2014/main" val="2353002088"/>
                    </a:ext>
                  </a:extLst>
                </a:gridCol>
                <a:gridCol w="1184355">
                  <a:extLst>
                    <a:ext uri="{9D8B030D-6E8A-4147-A177-3AD203B41FA5}">
                      <a16:colId xmlns:a16="http://schemas.microsoft.com/office/drawing/2014/main" val="4255368778"/>
                    </a:ext>
                  </a:extLst>
                </a:gridCol>
              </a:tblGrid>
              <a:tr h="315423">
                <a:tc>
                  <a:txBody>
                    <a:bodyPr/>
                    <a:lstStyle/>
                    <a:p>
                      <a:endParaRPr lang="pl-PL"/>
                    </a:p>
                  </a:txBody>
                  <a:tcPr/>
                </a:tc>
                <a:tc>
                  <a:txBody>
                    <a:bodyPr/>
                    <a:lstStyle/>
                    <a:p>
                      <a:pPr algn="ctr"/>
                      <a:r>
                        <a:rPr lang="pl-PL" err="1"/>
                        <a:t>train</a:t>
                      </a:r>
                      <a:endParaRPr lang="pl-PL"/>
                    </a:p>
                  </a:txBody>
                  <a:tcPr/>
                </a:tc>
                <a:tc>
                  <a:txBody>
                    <a:bodyPr/>
                    <a:lstStyle/>
                    <a:p>
                      <a:pPr algn="ctr"/>
                      <a:r>
                        <a:rPr lang="pl-PL"/>
                        <a:t>test</a:t>
                      </a:r>
                    </a:p>
                  </a:txBody>
                  <a:tcPr/>
                </a:tc>
                <a:extLst>
                  <a:ext uri="{0D108BD9-81ED-4DB2-BD59-A6C34878D82A}">
                    <a16:rowId xmlns:a16="http://schemas.microsoft.com/office/drawing/2014/main" val="2614297835"/>
                  </a:ext>
                </a:extLst>
              </a:tr>
              <a:tr h="315423">
                <a:tc>
                  <a:txBody>
                    <a:bodyPr/>
                    <a:lstStyle/>
                    <a:p>
                      <a:r>
                        <a:rPr lang="pl-PL"/>
                        <a:t>RMSE</a:t>
                      </a:r>
                    </a:p>
                  </a:txBody>
                  <a:tcPr/>
                </a:tc>
                <a:tc>
                  <a:txBody>
                    <a:bodyPr/>
                    <a:lstStyle/>
                    <a:p>
                      <a:pPr lvl="0" algn="ctr">
                        <a:buNone/>
                      </a:pPr>
                      <a:r>
                        <a:rPr lang="pl-PL" sz="1800" b="0" i="0" u="none" strike="noStrike" noProof="0">
                          <a:latin typeface="Calibri"/>
                        </a:rPr>
                        <a:t>0.5871</a:t>
                      </a:r>
                      <a:endParaRPr lang="pl-PL"/>
                    </a:p>
                  </a:txBody>
                  <a:tcPr/>
                </a:tc>
                <a:tc>
                  <a:txBody>
                    <a:bodyPr/>
                    <a:lstStyle/>
                    <a:p>
                      <a:pPr lvl="0" algn="ctr">
                        <a:buNone/>
                      </a:pPr>
                      <a:r>
                        <a:rPr lang="pl-PL" sz="1800" b="0" i="0" u="none" strike="noStrike" noProof="0"/>
                        <a:t>0.5879</a:t>
                      </a:r>
                      <a:endParaRPr lang="pl-PL"/>
                    </a:p>
                  </a:txBody>
                  <a:tcPr/>
                </a:tc>
                <a:extLst>
                  <a:ext uri="{0D108BD9-81ED-4DB2-BD59-A6C34878D82A}">
                    <a16:rowId xmlns:a16="http://schemas.microsoft.com/office/drawing/2014/main" val="3379756268"/>
                  </a:ext>
                </a:extLst>
              </a:tr>
              <a:tr h="315423">
                <a:tc>
                  <a:txBody>
                    <a:bodyPr/>
                    <a:lstStyle/>
                    <a:p>
                      <a:r>
                        <a:rPr lang="pl-PL"/>
                        <a:t>MSE</a:t>
                      </a:r>
                    </a:p>
                  </a:txBody>
                  <a:tcPr/>
                </a:tc>
                <a:tc>
                  <a:txBody>
                    <a:bodyPr/>
                    <a:lstStyle/>
                    <a:p>
                      <a:pPr lvl="0" algn="ctr">
                        <a:buNone/>
                      </a:pPr>
                      <a:r>
                        <a:rPr lang="pl-PL" sz="1800" b="0" i="0" u="none" strike="noStrike" noProof="0">
                          <a:latin typeface="Calibri"/>
                        </a:rPr>
                        <a:t>0.3447</a:t>
                      </a:r>
                      <a:endParaRPr lang="pl-PL"/>
                    </a:p>
                  </a:txBody>
                  <a:tcPr/>
                </a:tc>
                <a:tc>
                  <a:txBody>
                    <a:bodyPr/>
                    <a:lstStyle/>
                    <a:p>
                      <a:pPr lvl="0" algn="ctr">
                        <a:buNone/>
                      </a:pPr>
                      <a:r>
                        <a:rPr lang="pl-PL" sz="1800" b="0" i="0" u="none" strike="noStrike" noProof="0"/>
                        <a:t>0.3456</a:t>
                      </a:r>
                      <a:endParaRPr lang="pl-PL"/>
                    </a:p>
                  </a:txBody>
                  <a:tcPr/>
                </a:tc>
                <a:extLst>
                  <a:ext uri="{0D108BD9-81ED-4DB2-BD59-A6C34878D82A}">
                    <a16:rowId xmlns:a16="http://schemas.microsoft.com/office/drawing/2014/main" val="567121295"/>
                  </a:ext>
                </a:extLst>
              </a:tr>
              <a:tr h="315423">
                <a:tc>
                  <a:txBody>
                    <a:bodyPr/>
                    <a:lstStyle/>
                    <a:p>
                      <a:r>
                        <a:rPr lang="pl-PL"/>
                        <a:t>R2</a:t>
                      </a:r>
                    </a:p>
                  </a:txBody>
                  <a:tcPr/>
                </a:tc>
                <a:tc>
                  <a:txBody>
                    <a:bodyPr/>
                    <a:lstStyle/>
                    <a:p>
                      <a:pPr lvl="0" algn="ctr">
                        <a:buNone/>
                      </a:pPr>
                      <a:r>
                        <a:rPr lang="pl-PL" sz="1800" b="0" i="0" u="none" strike="noStrike" noProof="0">
                          <a:latin typeface="Calibri"/>
                        </a:rPr>
                        <a:t>0.5270</a:t>
                      </a:r>
                      <a:endParaRPr lang="pl-PL"/>
                    </a:p>
                  </a:txBody>
                  <a:tcPr/>
                </a:tc>
                <a:tc>
                  <a:txBody>
                    <a:bodyPr/>
                    <a:lstStyle/>
                    <a:p>
                      <a:pPr lvl="0" algn="ctr">
                        <a:buNone/>
                      </a:pPr>
                      <a:r>
                        <a:rPr lang="pl-PL" sz="1800" b="0" i="0" u="none" strike="noStrike" noProof="0">
                          <a:latin typeface="Calibri"/>
                        </a:rPr>
                        <a:t>0.5155</a:t>
                      </a:r>
                      <a:endParaRPr lang="pl-PL"/>
                    </a:p>
                  </a:txBody>
                  <a:tcPr/>
                </a:tc>
                <a:extLst>
                  <a:ext uri="{0D108BD9-81ED-4DB2-BD59-A6C34878D82A}">
                    <a16:rowId xmlns:a16="http://schemas.microsoft.com/office/drawing/2014/main" val="2359485156"/>
                  </a:ext>
                </a:extLst>
              </a:tr>
              <a:tr h="315423">
                <a:tc>
                  <a:txBody>
                    <a:bodyPr/>
                    <a:lstStyle/>
                    <a:p>
                      <a:r>
                        <a:rPr lang="pl-PL"/>
                        <a:t>AIC</a:t>
                      </a:r>
                    </a:p>
                  </a:txBody>
                  <a:tcPr/>
                </a:tc>
                <a:tc>
                  <a:txBody>
                    <a:bodyPr/>
                    <a:lstStyle/>
                    <a:p>
                      <a:pPr lvl="0" algn="ctr">
                        <a:buNone/>
                      </a:pPr>
                      <a:r>
                        <a:rPr lang="pl-PL" sz="1800" b="0" i="0" u="none" strike="noStrike" noProof="0">
                          <a:latin typeface="Calibri"/>
                        </a:rPr>
                        <a:t>52710</a:t>
                      </a:r>
                      <a:endParaRPr lang="pl-PL"/>
                    </a:p>
                  </a:txBody>
                  <a:tcPr/>
                </a:tc>
                <a:tc>
                  <a:txBody>
                    <a:bodyPr/>
                    <a:lstStyle/>
                    <a:p>
                      <a:pPr lvl="0" algn="ctr">
                        <a:buNone/>
                      </a:pPr>
                      <a:r>
                        <a:rPr lang="pl-PL" sz="1800" b="0" i="0" u="none" strike="noStrike" noProof="0">
                          <a:latin typeface="Calibri"/>
                        </a:rPr>
                        <a:t>82071</a:t>
                      </a:r>
                      <a:endParaRPr lang="pl-PL"/>
                    </a:p>
                  </a:txBody>
                  <a:tcPr/>
                </a:tc>
                <a:extLst>
                  <a:ext uri="{0D108BD9-81ED-4DB2-BD59-A6C34878D82A}">
                    <a16:rowId xmlns:a16="http://schemas.microsoft.com/office/drawing/2014/main" val="1397798445"/>
                  </a:ext>
                </a:extLst>
              </a:tr>
              <a:tr h="315423">
                <a:tc>
                  <a:txBody>
                    <a:bodyPr/>
                    <a:lstStyle/>
                    <a:p>
                      <a:r>
                        <a:rPr lang="pl-PL"/>
                        <a:t>BIC</a:t>
                      </a:r>
                    </a:p>
                  </a:txBody>
                  <a:tcPr/>
                </a:tc>
                <a:tc>
                  <a:txBody>
                    <a:bodyPr/>
                    <a:lstStyle/>
                    <a:p>
                      <a:pPr lvl="0" algn="ctr">
                        <a:buNone/>
                      </a:pPr>
                      <a:r>
                        <a:rPr lang="pl-PL" sz="1800" b="0" i="0" u="none" strike="noStrike" noProof="0">
                          <a:latin typeface="Calibri"/>
                        </a:rPr>
                        <a:t>443490</a:t>
                      </a:r>
                      <a:endParaRPr lang="pl-PL"/>
                    </a:p>
                  </a:txBody>
                  <a:tcPr/>
                </a:tc>
                <a:tc>
                  <a:txBody>
                    <a:bodyPr/>
                    <a:lstStyle/>
                    <a:p>
                      <a:pPr lvl="0" algn="ctr">
                        <a:buNone/>
                      </a:pPr>
                      <a:r>
                        <a:rPr lang="pl-PL" sz="1800" b="0" i="0" u="none" strike="noStrike" noProof="0">
                          <a:latin typeface="Calibri"/>
                        </a:rPr>
                        <a:t>409206</a:t>
                      </a:r>
                      <a:endParaRPr lang="pl-PL"/>
                    </a:p>
                  </a:txBody>
                  <a:tcPr/>
                </a:tc>
                <a:extLst>
                  <a:ext uri="{0D108BD9-81ED-4DB2-BD59-A6C34878D82A}">
                    <a16:rowId xmlns:a16="http://schemas.microsoft.com/office/drawing/2014/main" val="858150962"/>
                  </a:ext>
                </a:extLst>
              </a:tr>
            </a:tbl>
          </a:graphicData>
        </a:graphic>
      </p:graphicFrame>
      <p:sp>
        <p:nvSpPr>
          <p:cNvPr id="7" name="Prostokąt 6">
            <a:extLst>
              <a:ext uri="{FF2B5EF4-FFF2-40B4-BE49-F238E27FC236}">
                <a16:creationId xmlns:a16="http://schemas.microsoft.com/office/drawing/2014/main" id="{C85502DB-68E8-4015-9761-A87E2AD88B5D}"/>
              </a:ext>
            </a:extLst>
          </p:cNvPr>
          <p:cNvSpPr/>
          <p:nvPr/>
        </p:nvSpPr>
        <p:spPr>
          <a:xfrm>
            <a:off x="462130" y="363658"/>
            <a:ext cx="10010775" cy="646331"/>
          </a:xfrm>
          <a:prstGeom prst="rect">
            <a:avLst/>
          </a:prstGeom>
        </p:spPr>
        <p:txBody>
          <a:bodyPr wrap="square" lIns="91440" tIns="45720" rIns="91440" bIns="45720" anchor="t">
            <a:spAutoFit/>
          </a:bodyPr>
          <a:lstStyle/>
          <a:p>
            <a:r>
              <a:rPr lang="en-US" sz="3600" b="1">
                <a:cs typeface="Calibri"/>
              </a:rPr>
              <a:t>Linear regression</a:t>
            </a:r>
            <a:endParaRPr lang="pl-PL" sz="2800">
              <a:cs typeface="Calibri"/>
            </a:endParaRPr>
          </a:p>
        </p:txBody>
      </p:sp>
      <p:sp>
        <p:nvSpPr>
          <p:cNvPr id="8" name="Prostokąt 7">
            <a:extLst>
              <a:ext uri="{FF2B5EF4-FFF2-40B4-BE49-F238E27FC236}">
                <a16:creationId xmlns:a16="http://schemas.microsoft.com/office/drawing/2014/main" id="{8F731A00-46FC-4406-93CD-EFEFEA37313B}"/>
              </a:ext>
            </a:extLst>
          </p:cNvPr>
          <p:cNvSpPr/>
          <p:nvPr/>
        </p:nvSpPr>
        <p:spPr>
          <a:xfrm>
            <a:off x="462129" y="1002286"/>
            <a:ext cx="10010775" cy="400110"/>
          </a:xfrm>
          <a:prstGeom prst="rect">
            <a:avLst/>
          </a:prstGeom>
        </p:spPr>
        <p:txBody>
          <a:bodyPr wrap="square" lIns="91440" tIns="45720" rIns="91440" bIns="45720" anchor="t">
            <a:spAutoFit/>
          </a:bodyPr>
          <a:lstStyle/>
          <a:p>
            <a:r>
              <a:rPr lang="en-US" sz="2000" b="1">
                <a:cs typeface="Calibri"/>
              </a:rPr>
              <a:t>Scores:</a:t>
            </a:r>
            <a:endParaRPr lang="pl-PL" sz="2000">
              <a:cs typeface="Calibri"/>
            </a:endParaRPr>
          </a:p>
        </p:txBody>
      </p:sp>
      <p:sp>
        <p:nvSpPr>
          <p:cNvPr id="9" name="Prostokąt 8">
            <a:extLst>
              <a:ext uri="{FF2B5EF4-FFF2-40B4-BE49-F238E27FC236}">
                <a16:creationId xmlns:a16="http://schemas.microsoft.com/office/drawing/2014/main" id="{A9A7E6E6-0484-4C70-95AD-2D7BBA4DE5F0}"/>
              </a:ext>
            </a:extLst>
          </p:cNvPr>
          <p:cNvSpPr/>
          <p:nvPr/>
        </p:nvSpPr>
        <p:spPr>
          <a:xfrm>
            <a:off x="462128" y="4119206"/>
            <a:ext cx="10010775" cy="400110"/>
          </a:xfrm>
          <a:prstGeom prst="rect">
            <a:avLst/>
          </a:prstGeom>
        </p:spPr>
        <p:txBody>
          <a:bodyPr wrap="square" lIns="91440" tIns="45720" rIns="91440" bIns="45720" anchor="t">
            <a:spAutoFit/>
          </a:bodyPr>
          <a:lstStyle/>
          <a:p>
            <a:r>
              <a:rPr lang="en-US" sz="2000" b="1">
                <a:cs typeface="Calibri"/>
              </a:rPr>
              <a:t>Model interpretation for 500th data sample:</a:t>
            </a:r>
            <a:endParaRPr lang="pl-PL"/>
          </a:p>
        </p:txBody>
      </p:sp>
      <p:sp>
        <p:nvSpPr>
          <p:cNvPr id="10" name="Prostokąt 9">
            <a:extLst>
              <a:ext uri="{FF2B5EF4-FFF2-40B4-BE49-F238E27FC236}">
                <a16:creationId xmlns:a16="http://schemas.microsoft.com/office/drawing/2014/main" id="{BCA1CE02-7A31-4DA2-923F-E6E61B4F70C6}"/>
              </a:ext>
            </a:extLst>
          </p:cNvPr>
          <p:cNvSpPr/>
          <p:nvPr/>
        </p:nvSpPr>
        <p:spPr>
          <a:xfrm>
            <a:off x="6354927" y="1002284"/>
            <a:ext cx="10010775" cy="400110"/>
          </a:xfrm>
          <a:prstGeom prst="rect">
            <a:avLst/>
          </a:prstGeom>
        </p:spPr>
        <p:txBody>
          <a:bodyPr wrap="square" lIns="91440" tIns="45720" rIns="91440" bIns="45720" anchor="t">
            <a:spAutoFit/>
          </a:bodyPr>
          <a:lstStyle/>
          <a:p>
            <a:r>
              <a:rPr lang="en-US" sz="2000" b="1">
                <a:cs typeface="Calibri"/>
              </a:rPr>
              <a:t>Model top features:</a:t>
            </a:r>
            <a:endParaRPr lang="pl-PL"/>
          </a:p>
        </p:txBody>
      </p:sp>
      <p:pic>
        <p:nvPicPr>
          <p:cNvPr id="2" name="Obraz 2" descr="Obraz zawierający tekst&#10;&#10;Opis wygenerowany automatycznie">
            <a:extLst>
              <a:ext uri="{FF2B5EF4-FFF2-40B4-BE49-F238E27FC236}">
                <a16:creationId xmlns:a16="http://schemas.microsoft.com/office/drawing/2014/main" id="{D8236BED-7BA6-480B-97F4-C79387757764}"/>
              </a:ext>
            </a:extLst>
          </p:cNvPr>
          <p:cNvPicPr>
            <a:picLocks noChangeAspect="1"/>
          </p:cNvPicPr>
          <p:nvPr/>
        </p:nvPicPr>
        <p:blipFill>
          <a:blip r:embed="rId3"/>
          <a:stretch>
            <a:fillRect/>
          </a:stretch>
        </p:blipFill>
        <p:spPr>
          <a:xfrm>
            <a:off x="7010400" y="1400230"/>
            <a:ext cx="2977661" cy="2406539"/>
          </a:xfrm>
          <a:prstGeom prst="rect">
            <a:avLst/>
          </a:prstGeom>
        </p:spPr>
      </p:pic>
      <p:pic>
        <p:nvPicPr>
          <p:cNvPr id="6" name="Obraz 11" descr="Obraz zawierający tekst&#10;&#10;Opis wygenerowany automatycznie">
            <a:extLst>
              <a:ext uri="{FF2B5EF4-FFF2-40B4-BE49-F238E27FC236}">
                <a16:creationId xmlns:a16="http://schemas.microsoft.com/office/drawing/2014/main" id="{9E4CD1B8-8852-4837-8142-1E595A882CC6}"/>
              </a:ext>
            </a:extLst>
          </p:cNvPr>
          <p:cNvPicPr>
            <a:picLocks noChangeAspect="1"/>
          </p:cNvPicPr>
          <p:nvPr/>
        </p:nvPicPr>
        <p:blipFill>
          <a:blip r:embed="rId4"/>
          <a:stretch>
            <a:fillRect/>
          </a:stretch>
        </p:blipFill>
        <p:spPr>
          <a:xfrm>
            <a:off x="462429" y="5613812"/>
            <a:ext cx="3320734" cy="744279"/>
          </a:xfrm>
          <a:prstGeom prst="rect">
            <a:avLst/>
          </a:prstGeom>
        </p:spPr>
      </p:pic>
    </p:spTree>
    <p:extLst>
      <p:ext uri="{BB962C8B-B14F-4D97-AF65-F5344CB8AC3E}">
        <p14:creationId xmlns:p14="http://schemas.microsoft.com/office/powerpoint/2010/main" val="1828953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A5333A94-89E3-4F18-8804-AEAAEB879DB1}"/>
              </a:ext>
            </a:extLst>
          </p:cNvPr>
          <p:cNvSpPr>
            <a:spLocks noGrp="1"/>
          </p:cNvSpPr>
          <p:nvPr>
            <p:ph type="sldNum" sz="quarter" idx="12"/>
          </p:nvPr>
        </p:nvSpPr>
        <p:spPr/>
        <p:txBody>
          <a:bodyPr/>
          <a:lstStyle/>
          <a:p>
            <a:fld id="{C77C6C3F-668B-4AF5-BFA9-0F657EB068D6}" type="slidenum">
              <a:rPr lang="pl-PL" smtClean="0"/>
              <a:t>18</a:t>
            </a:fld>
            <a:endParaRPr lang="pl-PL"/>
          </a:p>
        </p:txBody>
      </p:sp>
      <p:graphicFrame>
        <p:nvGraphicFramePr>
          <p:cNvPr id="5" name="Tabela 5">
            <a:extLst>
              <a:ext uri="{FF2B5EF4-FFF2-40B4-BE49-F238E27FC236}">
                <a16:creationId xmlns:a16="http://schemas.microsoft.com/office/drawing/2014/main" id="{9441174C-E5CC-400A-B6C5-F04BAA4D5677}"/>
              </a:ext>
            </a:extLst>
          </p:cNvPr>
          <p:cNvGraphicFramePr>
            <a:graphicFrameLocks noGrp="1"/>
          </p:cNvGraphicFramePr>
          <p:nvPr>
            <p:extLst>
              <p:ext uri="{D42A27DB-BD31-4B8C-83A1-F6EECF244321}">
                <p14:modId xmlns:p14="http://schemas.microsoft.com/office/powerpoint/2010/main" val="3159160107"/>
              </p:ext>
            </p:extLst>
          </p:nvPr>
        </p:nvGraphicFramePr>
        <p:xfrm>
          <a:off x="531223" y="1622261"/>
          <a:ext cx="3553065" cy="2194560"/>
        </p:xfrm>
        <a:graphic>
          <a:graphicData uri="http://schemas.openxmlformats.org/drawingml/2006/table">
            <a:tbl>
              <a:tblPr firstRow="1" bandRow="1">
                <a:tableStyleId>{5C22544A-7EE6-4342-B048-85BDC9FD1C3A}</a:tableStyleId>
              </a:tblPr>
              <a:tblGrid>
                <a:gridCol w="1184355">
                  <a:extLst>
                    <a:ext uri="{9D8B030D-6E8A-4147-A177-3AD203B41FA5}">
                      <a16:colId xmlns:a16="http://schemas.microsoft.com/office/drawing/2014/main" val="515928402"/>
                    </a:ext>
                  </a:extLst>
                </a:gridCol>
                <a:gridCol w="1184355">
                  <a:extLst>
                    <a:ext uri="{9D8B030D-6E8A-4147-A177-3AD203B41FA5}">
                      <a16:colId xmlns:a16="http://schemas.microsoft.com/office/drawing/2014/main" val="2353002088"/>
                    </a:ext>
                  </a:extLst>
                </a:gridCol>
                <a:gridCol w="1184355">
                  <a:extLst>
                    <a:ext uri="{9D8B030D-6E8A-4147-A177-3AD203B41FA5}">
                      <a16:colId xmlns:a16="http://schemas.microsoft.com/office/drawing/2014/main" val="4255368778"/>
                    </a:ext>
                  </a:extLst>
                </a:gridCol>
              </a:tblGrid>
              <a:tr h="315423">
                <a:tc>
                  <a:txBody>
                    <a:bodyPr/>
                    <a:lstStyle/>
                    <a:p>
                      <a:endParaRPr lang="pl-PL"/>
                    </a:p>
                  </a:txBody>
                  <a:tcPr/>
                </a:tc>
                <a:tc>
                  <a:txBody>
                    <a:bodyPr/>
                    <a:lstStyle/>
                    <a:p>
                      <a:pPr algn="ctr"/>
                      <a:r>
                        <a:rPr lang="pl-PL" err="1"/>
                        <a:t>train</a:t>
                      </a:r>
                      <a:endParaRPr lang="pl-PL"/>
                    </a:p>
                  </a:txBody>
                  <a:tcPr/>
                </a:tc>
                <a:tc>
                  <a:txBody>
                    <a:bodyPr/>
                    <a:lstStyle/>
                    <a:p>
                      <a:pPr algn="ctr"/>
                      <a:r>
                        <a:rPr lang="pl-PL"/>
                        <a:t>test</a:t>
                      </a:r>
                    </a:p>
                  </a:txBody>
                  <a:tcPr/>
                </a:tc>
                <a:extLst>
                  <a:ext uri="{0D108BD9-81ED-4DB2-BD59-A6C34878D82A}">
                    <a16:rowId xmlns:a16="http://schemas.microsoft.com/office/drawing/2014/main" val="2614297835"/>
                  </a:ext>
                </a:extLst>
              </a:tr>
              <a:tr h="315423">
                <a:tc>
                  <a:txBody>
                    <a:bodyPr/>
                    <a:lstStyle/>
                    <a:p>
                      <a:r>
                        <a:rPr lang="pl-PL"/>
                        <a:t>RMSE</a:t>
                      </a:r>
                    </a:p>
                  </a:txBody>
                  <a:tcPr/>
                </a:tc>
                <a:tc>
                  <a:txBody>
                    <a:bodyPr/>
                    <a:lstStyle/>
                    <a:p>
                      <a:pPr lvl="0" algn="ctr">
                        <a:buNone/>
                      </a:pPr>
                      <a:r>
                        <a:rPr lang="pl-PL" sz="1800" b="0" i="0" u="none" strike="noStrike" noProof="0"/>
                        <a:t>0.2259</a:t>
                      </a:r>
                      <a:endParaRPr lang="pl-PL"/>
                    </a:p>
                  </a:txBody>
                  <a:tcPr/>
                </a:tc>
                <a:tc>
                  <a:txBody>
                    <a:bodyPr/>
                    <a:lstStyle/>
                    <a:p>
                      <a:pPr lvl="0" algn="ctr">
                        <a:buNone/>
                      </a:pPr>
                      <a:r>
                        <a:rPr lang="pl-PL" sz="1800" b="0" i="0" u="none" strike="noStrike" noProof="0"/>
                        <a:t>0.5341</a:t>
                      </a:r>
                      <a:endParaRPr lang="pl-PL"/>
                    </a:p>
                  </a:txBody>
                  <a:tcPr/>
                </a:tc>
                <a:extLst>
                  <a:ext uri="{0D108BD9-81ED-4DB2-BD59-A6C34878D82A}">
                    <a16:rowId xmlns:a16="http://schemas.microsoft.com/office/drawing/2014/main" val="3379756268"/>
                  </a:ext>
                </a:extLst>
              </a:tr>
              <a:tr h="315423">
                <a:tc>
                  <a:txBody>
                    <a:bodyPr/>
                    <a:lstStyle/>
                    <a:p>
                      <a:r>
                        <a:rPr lang="pl-PL"/>
                        <a:t>MSE</a:t>
                      </a:r>
                    </a:p>
                  </a:txBody>
                  <a:tcPr/>
                </a:tc>
                <a:tc>
                  <a:txBody>
                    <a:bodyPr/>
                    <a:lstStyle/>
                    <a:p>
                      <a:pPr lvl="0" algn="ctr">
                        <a:buNone/>
                      </a:pPr>
                      <a:r>
                        <a:rPr lang="pl-PL" sz="1800" b="0" i="0" u="none" strike="noStrike" noProof="0"/>
                        <a:t>0.0511</a:t>
                      </a:r>
                      <a:endParaRPr lang="pl-PL"/>
                    </a:p>
                  </a:txBody>
                  <a:tcPr/>
                </a:tc>
                <a:tc>
                  <a:txBody>
                    <a:bodyPr/>
                    <a:lstStyle/>
                    <a:p>
                      <a:pPr lvl="0" algn="ctr">
                        <a:buNone/>
                      </a:pPr>
                      <a:r>
                        <a:rPr lang="pl-PL" sz="1800" b="0" i="0" u="none" strike="noStrike" noProof="0"/>
                        <a:t>0.2853</a:t>
                      </a:r>
                      <a:endParaRPr lang="pl-PL"/>
                    </a:p>
                  </a:txBody>
                  <a:tcPr/>
                </a:tc>
                <a:extLst>
                  <a:ext uri="{0D108BD9-81ED-4DB2-BD59-A6C34878D82A}">
                    <a16:rowId xmlns:a16="http://schemas.microsoft.com/office/drawing/2014/main" val="567121295"/>
                  </a:ext>
                </a:extLst>
              </a:tr>
              <a:tr h="315423">
                <a:tc>
                  <a:txBody>
                    <a:bodyPr/>
                    <a:lstStyle/>
                    <a:p>
                      <a:r>
                        <a:rPr lang="pl-PL"/>
                        <a:t>R2</a:t>
                      </a:r>
                    </a:p>
                  </a:txBody>
                  <a:tcPr/>
                </a:tc>
                <a:tc>
                  <a:txBody>
                    <a:bodyPr/>
                    <a:lstStyle/>
                    <a:p>
                      <a:pPr lvl="0" algn="ctr">
                        <a:buNone/>
                      </a:pPr>
                      <a:r>
                        <a:rPr lang="pl-PL" sz="1800" b="0" i="0" u="none" strike="noStrike" noProof="0"/>
                        <a:t>0.9299</a:t>
                      </a:r>
                      <a:endParaRPr lang="pl-PL"/>
                    </a:p>
                  </a:txBody>
                  <a:tcPr/>
                </a:tc>
                <a:tc>
                  <a:txBody>
                    <a:bodyPr/>
                    <a:lstStyle/>
                    <a:p>
                      <a:pPr lvl="0" algn="ctr">
                        <a:buNone/>
                      </a:pPr>
                      <a:r>
                        <a:rPr lang="pl-PL" sz="1800" b="0" i="0" u="none" strike="noStrike" noProof="0"/>
                        <a:t>0.6001</a:t>
                      </a:r>
                      <a:endParaRPr lang="pl-PL"/>
                    </a:p>
                  </a:txBody>
                  <a:tcPr/>
                </a:tc>
                <a:extLst>
                  <a:ext uri="{0D108BD9-81ED-4DB2-BD59-A6C34878D82A}">
                    <a16:rowId xmlns:a16="http://schemas.microsoft.com/office/drawing/2014/main" val="2359485156"/>
                  </a:ext>
                </a:extLst>
              </a:tr>
              <a:tr h="315423">
                <a:tc>
                  <a:txBody>
                    <a:bodyPr/>
                    <a:lstStyle/>
                    <a:p>
                      <a:r>
                        <a:rPr lang="pl-PL"/>
                        <a:t>AIC</a:t>
                      </a:r>
                    </a:p>
                  </a:txBody>
                  <a:tcPr/>
                </a:tc>
                <a:tc>
                  <a:txBody>
                    <a:bodyPr/>
                    <a:lstStyle/>
                    <a:p>
                      <a:pPr lvl="0" algn="ctr">
                        <a:buNone/>
                      </a:pPr>
                      <a:r>
                        <a:rPr lang="pl-PL" sz="1800" b="0" i="0" u="none" strike="noStrike" noProof="0"/>
                        <a:t>-17437</a:t>
                      </a:r>
                      <a:endParaRPr lang="pl-PL"/>
                    </a:p>
                  </a:txBody>
                  <a:tcPr/>
                </a:tc>
                <a:tc>
                  <a:txBody>
                    <a:bodyPr/>
                    <a:lstStyle/>
                    <a:p>
                      <a:pPr lvl="0" algn="ctr">
                        <a:buNone/>
                      </a:pPr>
                      <a:r>
                        <a:rPr lang="pl-PL" sz="1800" b="0" i="0" u="none" strike="noStrike" noProof="0">
                          <a:latin typeface="Consolas"/>
                        </a:rPr>
                        <a:t>80309</a:t>
                      </a:r>
                    </a:p>
                  </a:txBody>
                  <a:tcPr/>
                </a:tc>
                <a:extLst>
                  <a:ext uri="{0D108BD9-81ED-4DB2-BD59-A6C34878D82A}">
                    <a16:rowId xmlns:a16="http://schemas.microsoft.com/office/drawing/2014/main" val="1397798445"/>
                  </a:ext>
                </a:extLst>
              </a:tr>
              <a:tr h="315423">
                <a:tc>
                  <a:txBody>
                    <a:bodyPr/>
                    <a:lstStyle/>
                    <a:p>
                      <a:r>
                        <a:rPr lang="pl-PL"/>
                        <a:t>BIC</a:t>
                      </a:r>
                    </a:p>
                  </a:txBody>
                  <a:tcPr/>
                </a:tc>
                <a:tc>
                  <a:txBody>
                    <a:bodyPr/>
                    <a:lstStyle/>
                    <a:p>
                      <a:pPr lvl="0" algn="ctr">
                        <a:buNone/>
                      </a:pPr>
                      <a:r>
                        <a:rPr lang="pl-PL" sz="1800" b="0" i="0" u="none" strike="noStrike" noProof="0">
                          <a:latin typeface="Consolas"/>
                        </a:rPr>
                        <a:t>373365</a:t>
                      </a:r>
                      <a:endParaRPr lang="pl-PL"/>
                    </a:p>
                  </a:txBody>
                  <a:tcPr/>
                </a:tc>
                <a:tc>
                  <a:txBody>
                    <a:bodyPr/>
                    <a:lstStyle/>
                    <a:p>
                      <a:pPr lvl="0" algn="ctr">
                        <a:buNone/>
                      </a:pPr>
                      <a:r>
                        <a:rPr lang="pl-PL" sz="1800" b="0" i="0" u="none" strike="noStrike" noProof="0">
                          <a:latin typeface="Consolas"/>
                        </a:rPr>
                        <a:t>407444</a:t>
                      </a:r>
                      <a:endParaRPr lang="pl-PL"/>
                    </a:p>
                  </a:txBody>
                  <a:tcPr/>
                </a:tc>
                <a:extLst>
                  <a:ext uri="{0D108BD9-81ED-4DB2-BD59-A6C34878D82A}">
                    <a16:rowId xmlns:a16="http://schemas.microsoft.com/office/drawing/2014/main" val="858150962"/>
                  </a:ext>
                </a:extLst>
              </a:tr>
            </a:tbl>
          </a:graphicData>
        </a:graphic>
      </p:graphicFrame>
      <p:sp>
        <p:nvSpPr>
          <p:cNvPr id="7" name="Prostokąt 6">
            <a:extLst>
              <a:ext uri="{FF2B5EF4-FFF2-40B4-BE49-F238E27FC236}">
                <a16:creationId xmlns:a16="http://schemas.microsoft.com/office/drawing/2014/main" id="{C85502DB-68E8-4015-9761-A87E2AD88B5D}"/>
              </a:ext>
            </a:extLst>
          </p:cNvPr>
          <p:cNvSpPr/>
          <p:nvPr/>
        </p:nvSpPr>
        <p:spPr>
          <a:xfrm>
            <a:off x="462130" y="363658"/>
            <a:ext cx="10010775" cy="646331"/>
          </a:xfrm>
          <a:prstGeom prst="rect">
            <a:avLst/>
          </a:prstGeom>
        </p:spPr>
        <p:txBody>
          <a:bodyPr wrap="square" lIns="91440" tIns="45720" rIns="91440" bIns="45720" anchor="t">
            <a:spAutoFit/>
          </a:bodyPr>
          <a:lstStyle/>
          <a:p>
            <a:r>
              <a:rPr lang="en-US" sz="3600" b="1">
                <a:cs typeface="Calibri"/>
              </a:rPr>
              <a:t>Random forest </a:t>
            </a:r>
          </a:p>
        </p:txBody>
      </p:sp>
      <p:sp>
        <p:nvSpPr>
          <p:cNvPr id="8" name="Prostokąt 7">
            <a:extLst>
              <a:ext uri="{FF2B5EF4-FFF2-40B4-BE49-F238E27FC236}">
                <a16:creationId xmlns:a16="http://schemas.microsoft.com/office/drawing/2014/main" id="{8F731A00-46FC-4406-93CD-EFEFEA37313B}"/>
              </a:ext>
            </a:extLst>
          </p:cNvPr>
          <p:cNvSpPr/>
          <p:nvPr/>
        </p:nvSpPr>
        <p:spPr>
          <a:xfrm>
            <a:off x="462129" y="1002286"/>
            <a:ext cx="10010775" cy="400110"/>
          </a:xfrm>
          <a:prstGeom prst="rect">
            <a:avLst/>
          </a:prstGeom>
        </p:spPr>
        <p:txBody>
          <a:bodyPr wrap="square" lIns="91440" tIns="45720" rIns="91440" bIns="45720" anchor="t">
            <a:spAutoFit/>
          </a:bodyPr>
          <a:lstStyle/>
          <a:p>
            <a:r>
              <a:rPr lang="en-US" sz="2000" b="1">
                <a:cs typeface="Calibri"/>
              </a:rPr>
              <a:t>Scores:</a:t>
            </a:r>
            <a:endParaRPr lang="pl-PL" sz="2000">
              <a:cs typeface="Calibri"/>
            </a:endParaRPr>
          </a:p>
        </p:txBody>
      </p:sp>
      <p:sp>
        <p:nvSpPr>
          <p:cNvPr id="9" name="Prostokąt 8">
            <a:extLst>
              <a:ext uri="{FF2B5EF4-FFF2-40B4-BE49-F238E27FC236}">
                <a16:creationId xmlns:a16="http://schemas.microsoft.com/office/drawing/2014/main" id="{A9A7E6E6-0484-4C70-95AD-2D7BBA4DE5F0}"/>
              </a:ext>
            </a:extLst>
          </p:cNvPr>
          <p:cNvSpPr/>
          <p:nvPr/>
        </p:nvSpPr>
        <p:spPr>
          <a:xfrm>
            <a:off x="505919" y="4134814"/>
            <a:ext cx="10010775" cy="707886"/>
          </a:xfrm>
          <a:prstGeom prst="rect">
            <a:avLst/>
          </a:prstGeom>
        </p:spPr>
        <p:txBody>
          <a:bodyPr wrap="square" lIns="91440" tIns="45720" rIns="91440" bIns="45720" anchor="t">
            <a:spAutoFit/>
          </a:bodyPr>
          <a:lstStyle/>
          <a:p>
            <a:r>
              <a:rPr lang="en-US" sz="2000" b="1">
                <a:ea typeface="+mn-lt"/>
                <a:cs typeface="+mn-lt"/>
              </a:rPr>
              <a:t>Model interpretation for 500th data sample:</a:t>
            </a:r>
            <a:endParaRPr lang="en-US" sz="2000">
              <a:ea typeface="+mn-lt"/>
              <a:cs typeface="+mn-lt"/>
            </a:endParaRPr>
          </a:p>
          <a:p>
            <a:endParaRPr lang="en-US" sz="2000">
              <a:ea typeface="+mn-lt"/>
              <a:cs typeface="+mn-lt"/>
            </a:endParaRPr>
          </a:p>
        </p:txBody>
      </p:sp>
      <p:sp>
        <p:nvSpPr>
          <p:cNvPr id="10" name="Prostokąt 9">
            <a:extLst>
              <a:ext uri="{FF2B5EF4-FFF2-40B4-BE49-F238E27FC236}">
                <a16:creationId xmlns:a16="http://schemas.microsoft.com/office/drawing/2014/main" id="{BCA1CE02-7A31-4DA2-923F-E6E61B4F70C6}"/>
              </a:ext>
            </a:extLst>
          </p:cNvPr>
          <p:cNvSpPr/>
          <p:nvPr/>
        </p:nvSpPr>
        <p:spPr>
          <a:xfrm>
            <a:off x="6354927" y="1002284"/>
            <a:ext cx="10010775" cy="400110"/>
          </a:xfrm>
          <a:prstGeom prst="rect">
            <a:avLst/>
          </a:prstGeom>
        </p:spPr>
        <p:txBody>
          <a:bodyPr wrap="square" lIns="91440" tIns="45720" rIns="91440" bIns="45720" anchor="t">
            <a:spAutoFit/>
          </a:bodyPr>
          <a:lstStyle/>
          <a:p>
            <a:r>
              <a:rPr lang="en-US" sz="2000" b="1">
                <a:cs typeface="Calibri"/>
              </a:rPr>
              <a:t>Model top features:</a:t>
            </a:r>
            <a:endParaRPr lang="pl-PL"/>
          </a:p>
        </p:txBody>
      </p:sp>
      <p:sp>
        <p:nvSpPr>
          <p:cNvPr id="2" name="Prostokąt 1">
            <a:extLst>
              <a:ext uri="{FF2B5EF4-FFF2-40B4-BE49-F238E27FC236}">
                <a16:creationId xmlns:a16="http://schemas.microsoft.com/office/drawing/2014/main" id="{ECE4C2B0-340D-9944-803C-1C502B330705}"/>
              </a:ext>
            </a:extLst>
          </p:cNvPr>
          <p:cNvSpPr/>
          <p:nvPr/>
        </p:nvSpPr>
        <p:spPr>
          <a:xfrm>
            <a:off x="5725038" y="3831058"/>
            <a:ext cx="4541180" cy="5274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Prostokąt 12">
            <a:extLst>
              <a:ext uri="{FF2B5EF4-FFF2-40B4-BE49-F238E27FC236}">
                <a16:creationId xmlns:a16="http://schemas.microsoft.com/office/drawing/2014/main" id="{D7C7AEA4-70E7-D040-93BF-D268A0501E9D}"/>
              </a:ext>
            </a:extLst>
          </p:cNvPr>
          <p:cNvSpPr/>
          <p:nvPr/>
        </p:nvSpPr>
        <p:spPr>
          <a:xfrm rot="5400000">
            <a:off x="4761627" y="2291523"/>
            <a:ext cx="2496170" cy="345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6" name="Obraz 13">
            <a:extLst>
              <a:ext uri="{FF2B5EF4-FFF2-40B4-BE49-F238E27FC236}">
                <a16:creationId xmlns:a16="http://schemas.microsoft.com/office/drawing/2014/main" id="{6C69196F-3422-4B1E-8363-5CF905311B36}"/>
              </a:ext>
            </a:extLst>
          </p:cNvPr>
          <p:cNvPicPr>
            <a:picLocks noChangeAspect="1"/>
          </p:cNvPicPr>
          <p:nvPr/>
        </p:nvPicPr>
        <p:blipFill>
          <a:blip r:embed="rId2"/>
          <a:stretch>
            <a:fillRect/>
          </a:stretch>
        </p:blipFill>
        <p:spPr>
          <a:xfrm>
            <a:off x="836246" y="4485960"/>
            <a:ext cx="9444893" cy="2096618"/>
          </a:xfrm>
          <a:prstGeom prst="rect">
            <a:avLst/>
          </a:prstGeom>
        </p:spPr>
      </p:pic>
      <p:pic>
        <p:nvPicPr>
          <p:cNvPr id="15" name="Obraz 15" descr="Obraz zawierający tekst&#10;&#10;Opis wygenerowany automatycznie">
            <a:extLst>
              <a:ext uri="{FF2B5EF4-FFF2-40B4-BE49-F238E27FC236}">
                <a16:creationId xmlns:a16="http://schemas.microsoft.com/office/drawing/2014/main" id="{95D0914E-C066-4638-9D08-879459A0E5B1}"/>
              </a:ext>
            </a:extLst>
          </p:cNvPr>
          <p:cNvPicPr>
            <a:picLocks noChangeAspect="1"/>
          </p:cNvPicPr>
          <p:nvPr/>
        </p:nvPicPr>
        <p:blipFill>
          <a:blip r:embed="rId3"/>
          <a:stretch>
            <a:fillRect/>
          </a:stretch>
        </p:blipFill>
        <p:spPr>
          <a:xfrm>
            <a:off x="494323" y="5709903"/>
            <a:ext cx="3006969" cy="635424"/>
          </a:xfrm>
          <a:prstGeom prst="rect">
            <a:avLst/>
          </a:prstGeom>
        </p:spPr>
      </p:pic>
      <p:pic>
        <p:nvPicPr>
          <p:cNvPr id="16" name="Obraz 16" descr="Obraz zawierający stół&#10;&#10;Opis wygenerowany automatycznie">
            <a:extLst>
              <a:ext uri="{FF2B5EF4-FFF2-40B4-BE49-F238E27FC236}">
                <a16:creationId xmlns:a16="http://schemas.microsoft.com/office/drawing/2014/main" id="{00568913-A7F9-4759-AB7D-6918A930F19A}"/>
              </a:ext>
            </a:extLst>
          </p:cNvPr>
          <p:cNvPicPr>
            <a:picLocks noChangeAspect="1"/>
          </p:cNvPicPr>
          <p:nvPr/>
        </p:nvPicPr>
        <p:blipFill>
          <a:blip r:embed="rId4"/>
          <a:stretch>
            <a:fillRect/>
          </a:stretch>
        </p:blipFill>
        <p:spPr>
          <a:xfrm>
            <a:off x="6666033" y="1365947"/>
            <a:ext cx="3376203" cy="2257070"/>
          </a:xfrm>
          <a:prstGeom prst="rect">
            <a:avLst/>
          </a:prstGeom>
        </p:spPr>
      </p:pic>
      <p:sp>
        <p:nvSpPr>
          <p:cNvPr id="17" name="Prostokąt 16">
            <a:extLst>
              <a:ext uri="{FF2B5EF4-FFF2-40B4-BE49-F238E27FC236}">
                <a16:creationId xmlns:a16="http://schemas.microsoft.com/office/drawing/2014/main" id="{7C65BE0F-D2AC-487A-AE0D-F0439B73FEA9}"/>
              </a:ext>
            </a:extLst>
          </p:cNvPr>
          <p:cNvSpPr/>
          <p:nvPr/>
        </p:nvSpPr>
        <p:spPr>
          <a:xfrm>
            <a:off x="642503" y="4487140"/>
            <a:ext cx="9750579" cy="61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845404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A5333A94-89E3-4F18-8804-AEAAEB879DB1}"/>
              </a:ext>
            </a:extLst>
          </p:cNvPr>
          <p:cNvSpPr>
            <a:spLocks noGrp="1"/>
          </p:cNvSpPr>
          <p:nvPr>
            <p:ph type="sldNum" sz="quarter" idx="12"/>
          </p:nvPr>
        </p:nvSpPr>
        <p:spPr/>
        <p:txBody>
          <a:bodyPr/>
          <a:lstStyle/>
          <a:p>
            <a:fld id="{C77C6C3F-668B-4AF5-BFA9-0F657EB068D6}" type="slidenum">
              <a:rPr lang="pl-PL" smtClean="0"/>
              <a:t>19</a:t>
            </a:fld>
            <a:endParaRPr lang="pl-PL"/>
          </a:p>
        </p:txBody>
      </p:sp>
      <p:graphicFrame>
        <p:nvGraphicFramePr>
          <p:cNvPr id="5" name="Tabela 5">
            <a:extLst>
              <a:ext uri="{FF2B5EF4-FFF2-40B4-BE49-F238E27FC236}">
                <a16:creationId xmlns:a16="http://schemas.microsoft.com/office/drawing/2014/main" id="{9441174C-E5CC-400A-B6C5-F04BAA4D5677}"/>
              </a:ext>
            </a:extLst>
          </p:cNvPr>
          <p:cNvGraphicFramePr>
            <a:graphicFrameLocks noGrp="1"/>
          </p:cNvGraphicFramePr>
          <p:nvPr>
            <p:extLst>
              <p:ext uri="{D42A27DB-BD31-4B8C-83A1-F6EECF244321}">
                <p14:modId xmlns:p14="http://schemas.microsoft.com/office/powerpoint/2010/main" val="234256709"/>
              </p:ext>
            </p:extLst>
          </p:nvPr>
        </p:nvGraphicFramePr>
        <p:xfrm>
          <a:off x="531223" y="1622261"/>
          <a:ext cx="3553065" cy="2194560"/>
        </p:xfrm>
        <a:graphic>
          <a:graphicData uri="http://schemas.openxmlformats.org/drawingml/2006/table">
            <a:tbl>
              <a:tblPr firstRow="1" bandRow="1">
                <a:tableStyleId>{5C22544A-7EE6-4342-B048-85BDC9FD1C3A}</a:tableStyleId>
              </a:tblPr>
              <a:tblGrid>
                <a:gridCol w="1184355">
                  <a:extLst>
                    <a:ext uri="{9D8B030D-6E8A-4147-A177-3AD203B41FA5}">
                      <a16:colId xmlns:a16="http://schemas.microsoft.com/office/drawing/2014/main" val="515928402"/>
                    </a:ext>
                  </a:extLst>
                </a:gridCol>
                <a:gridCol w="1184355">
                  <a:extLst>
                    <a:ext uri="{9D8B030D-6E8A-4147-A177-3AD203B41FA5}">
                      <a16:colId xmlns:a16="http://schemas.microsoft.com/office/drawing/2014/main" val="2353002088"/>
                    </a:ext>
                  </a:extLst>
                </a:gridCol>
                <a:gridCol w="1184355">
                  <a:extLst>
                    <a:ext uri="{9D8B030D-6E8A-4147-A177-3AD203B41FA5}">
                      <a16:colId xmlns:a16="http://schemas.microsoft.com/office/drawing/2014/main" val="4255368778"/>
                    </a:ext>
                  </a:extLst>
                </a:gridCol>
              </a:tblGrid>
              <a:tr h="315423">
                <a:tc>
                  <a:txBody>
                    <a:bodyPr/>
                    <a:lstStyle/>
                    <a:p>
                      <a:endParaRPr lang="pl-PL"/>
                    </a:p>
                  </a:txBody>
                  <a:tcPr/>
                </a:tc>
                <a:tc>
                  <a:txBody>
                    <a:bodyPr/>
                    <a:lstStyle/>
                    <a:p>
                      <a:pPr algn="ctr"/>
                      <a:r>
                        <a:rPr lang="pl-PL" err="1"/>
                        <a:t>train</a:t>
                      </a:r>
                      <a:endParaRPr lang="pl-PL"/>
                    </a:p>
                  </a:txBody>
                  <a:tcPr/>
                </a:tc>
                <a:tc>
                  <a:txBody>
                    <a:bodyPr/>
                    <a:lstStyle/>
                    <a:p>
                      <a:pPr algn="ctr"/>
                      <a:r>
                        <a:rPr lang="pl-PL"/>
                        <a:t>test</a:t>
                      </a:r>
                    </a:p>
                  </a:txBody>
                  <a:tcPr/>
                </a:tc>
                <a:extLst>
                  <a:ext uri="{0D108BD9-81ED-4DB2-BD59-A6C34878D82A}">
                    <a16:rowId xmlns:a16="http://schemas.microsoft.com/office/drawing/2014/main" val="2614297835"/>
                  </a:ext>
                </a:extLst>
              </a:tr>
              <a:tr h="315423">
                <a:tc>
                  <a:txBody>
                    <a:bodyPr/>
                    <a:lstStyle/>
                    <a:p>
                      <a:r>
                        <a:rPr lang="pl-PL"/>
                        <a:t>RMSE</a:t>
                      </a:r>
                    </a:p>
                  </a:txBody>
                  <a:tcPr/>
                </a:tc>
                <a:tc>
                  <a:txBody>
                    <a:bodyPr/>
                    <a:lstStyle/>
                    <a:p>
                      <a:pPr lvl="0" algn="ctr">
                        <a:buNone/>
                      </a:pPr>
                      <a:r>
                        <a:rPr lang="pl-PL" sz="1800" b="0" i="0" u="none" strike="noStrike" noProof="0">
                          <a:latin typeface="Consolas"/>
                        </a:rPr>
                        <a:t>0.4918</a:t>
                      </a:r>
                      <a:endParaRPr lang="en-US"/>
                    </a:p>
                  </a:txBody>
                  <a:tcPr/>
                </a:tc>
                <a:tc>
                  <a:txBody>
                    <a:bodyPr/>
                    <a:lstStyle/>
                    <a:p>
                      <a:pPr lvl="0" algn="ctr">
                        <a:buNone/>
                      </a:pPr>
                      <a:r>
                        <a:rPr lang="pl-PL" sz="1800" b="0" i="0" u="none" strike="noStrike" noProof="0">
                          <a:latin typeface="Consolas"/>
                        </a:rPr>
                        <a:t>0.5311</a:t>
                      </a:r>
                      <a:endParaRPr lang="en-US"/>
                    </a:p>
                  </a:txBody>
                  <a:tcPr/>
                </a:tc>
                <a:extLst>
                  <a:ext uri="{0D108BD9-81ED-4DB2-BD59-A6C34878D82A}">
                    <a16:rowId xmlns:a16="http://schemas.microsoft.com/office/drawing/2014/main" val="3379756268"/>
                  </a:ext>
                </a:extLst>
              </a:tr>
              <a:tr h="315423">
                <a:tc>
                  <a:txBody>
                    <a:bodyPr/>
                    <a:lstStyle/>
                    <a:p>
                      <a:r>
                        <a:rPr lang="pl-PL"/>
                        <a:t>MSE</a:t>
                      </a:r>
                    </a:p>
                  </a:txBody>
                  <a:tcPr/>
                </a:tc>
                <a:tc>
                  <a:txBody>
                    <a:bodyPr/>
                    <a:lstStyle/>
                    <a:p>
                      <a:pPr lvl="0" algn="ctr">
                        <a:buNone/>
                      </a:pPr>
                      <a:r>
                        <a:rPr lang="pl-PL" sz="1800" b="0" i="0" u="none" strike="noStrike" noProof="0">
                          <a:latin typeface="Consolas"/>
                        </a:rPr>
                        <a:t>0.2418</a:t>
                      </a:r>
                      <a:endParaRPr lang="en-US"/>
                    </a:p>
                  </a:txBody>
                  <a:tcPr/>
                </a:tc>
                <a:tc>
                  <a:txBody>
                    <a:bodyPr/>
                    <a:lstStyle/>
                    <a:p>
                      <a:pPr lvl="0" algn="ctr">
                        <a:buNone/>
                      </a:pPr>
                      <a:r>
                        <a:rPr lang="pl-PL" sz="1800" b="0" i="0" u="none" strike="noStrike" noProof="0">
                          <a:latin typeface="Consolas"/>
                        </a:rPr>
                        <a:t>0.2821</a:t>
                      </a:r>
                      <a:endParaRPr lang="en-US"/>
                    </a:p>
                  </a:txBody>
                  <a:tcPr/>
                </a:tc>
                <a:extLst>
                  <a:ext uri="{0D108BD9-81ED-4DB2-BD59-A6C34878D82A}">
                    <a16:rowId xmlns:a16="http://schemas.microsoft.com/office/drawing/2014/main" val="567121295"/>
                  </a:ext>
                </a:extLst>
              </a:tr>
              <a:tr h="315423">
                <a:tc>
                  <a:txBody>
                    <a:bodyPr/>
                    <a:lstStyle/>
                    <a:p>
                      <a:r>
                        <a:rPr lang="pl-PL"/>
                        <a:t>R2</a:t>
                      </a:r>
                    </a:p>
                  </a:txBody>
                  <a:tcPr/>
                </a:tc>
                <a:tc>
                  <a:txBody>
                    <a:bodyPr/>
                    <a:lstStyle/>
                    <a:p>
                      <a:pPr lvl="0" algn="ctr">
                        <a:buNone/>
                      </a:pPr>
                      <a:r>
                        <a:rPr lang="pl-PL" sz="1800" b="0" i="0" u="none" strike="noStrike" noProof="0">
                          <a:latin typeface="Consolas"/>
                        </a:rPr>
                        <a:t>0.6681</a:t>
                      </a:r>
                      <a:endParaRPr lang="en-US"/>
                    </a:p>
                  </a:txBody>
                  <a:tcPr/>
                </a:tc>
                <a:tc>
                  <a:txBody>
                    <a:bodyPr/>
                    <a:lstStyle/>
                    <a:p>
                      <a:pPr lvl="0" algn="ctr">
                        <a:buNone/>
                      </a:pPr>
                      <a:r>
                        <a:rPr lang="pl-PL" sz="1800" b="0" i="0" u="none" strike="noStrike" noProof="0">
                          <a:latin typeface="Consolas"/>
                        </a:rPr>
                        <a:t>0.6046</a:t>
                      </a:r>
                      <a:endParaRPr lang="en-US"/>
                    </a:p>
                  </a:txBody>
                  <a:tcPr/>
                </a:tc>
                <a:extLst>
                  <a:ext uri="{0D108BD9-81ED-4DB2-BD59-A6C34878D82A}">
                    <a16:rowId xmlns:a16="http://schemas.microsoft.com/office/drawing/2014/main" val="2359485156"/>
                  </a:ext>
                </a:extLst>
              </a:tr>
              <a:tr h="315423">
                <a:tc>
                  <a:txBody>
                    <a:bodyPr/>
                    <a:lstStyle/>
                    <a:p>
                      <a:r>
                        <a:rPr lang="pl-PL"/>
                        <a:t>AIC</a:t>
                      </a:r>
                    </a:p>
                  </a:txBody>
                  <a:tcPr/>
                </a:tc>
                <a:tc>
                  <a:txBody>
                    <a:bodyPr/>
                    <a:lstStyle/>
                    <a:p>
                      <a:pPr lvl="0" algn="ctr">
                        <a:buNone/>
                      </a:pPr>
                      <a:r>
                        <a:rPr lang="pl-PL" sz="1800" b="0" i="0" u="none" strike="noStrike" noProof="0">
                          <a:latin typeface="Consolas"/>
                        </a:rPr>
                        <a:t>39694</a:t>
                      </a:r>
                      <a:endParaRPr lang="en-US"/>
                    </a:p>
                  </a:txBody>
                  <a:tcPr/>
                </a:tc>
                <a:tc>
                  <a:txBody>
                    <a:bodyPr/>
                    <a:lstStyle/>
                    <a:p>
                      <a:pPr lvl="0" algn="ctr">
                        <a:buNone/>
                      </a:pPr>
                      <a:r>
                        <a:rPr lang="pl-PL" sz="1800" b="0" i="0" u="none" strike="noStrike" noProof="0">
                          <a:latin typeface="Consolas"/>
                        </a:rPr>
                        <a:t>80205</a:t>
                      </a:r>
                      <a:endParaRPr lang="en-US"/>
                    </a:p>
                  </a:txBody>
                  <a:tcPr/>
                </a:tc>
                <a:extLst>
                  <a:ext uri="{0D108BD9-81ED-4DB2-BD59-A6C34878D82A}">
                    <a16:rowId xmlns:a16="http://schemas.microsoft.com/office/drawing/2014/main" val="1397798445"/>
                  </a:ext>
                </a:extLst>
              </a:tr>
              <a:tr h="315423">
                <a:tc>
                  <a:txBody>
                    <a:bodyPr/>
                    <a:lstStyle/>
                    <a:p>
                      <a:r>
                        <a:rPr lang="pl-PL"/>
                        <a:t>BIC</a:t>
                      </a:r>
                    </a:p>
                  </a:txBody>
                  <a:tcPr/>
                </a:tc>
                <a:tc>
                  <a:txBody>
                    <a:bodyPr/>
                    <a:lstStyle/>
                    <a:p>
                      <a:pPr lvl="0" algn="ctr">
                        <a:buNone/>
                      </a:pPr>
                      <a:r>
                        <a:rPr lang="pl-PL" sz="1800" b="0" i="0" u="none" strike="noStrike" noProof="0">
                          <a:latin typeface="Consolas"/>
                        </a:rPr>
                        <a:t>430475</a:t>
                      </a:r>
                      <a:endParaRPr lang="en-US"/>
                    </a:p>
                  </a:txBody>
                  <a:tcPr/>
                </a:tc>
                <a:tc>
                  <a:txBody>
                    <a:bodyPr/>
                    <a:lstStyle/>
                    <a:p>
                      <a:pPr lvl="0" algn="ctr">
                        <a:buNone/>
                      </a:pPr>
                      <a:r>
                        <a:rPr lang="pl-PL" sz="1800" b="0" i="0" u="none" strike="noStrike" noProof="0">
                          <a:latin typeface="Consolas"/>
                        </a:rPr>
                        <a:t>407340</a:t>
                      </a:r>
                      <a:endParaRPr lang="en-US"/>
                    </a:p>
                  </a:txBody>
                  <a:tcPr/>
                </a:tc>
                <a:extLst>
                  <a:ext uri="{0D108BD9-81ED-4DB2-BD59-A6C34878D82A}">
                    <a16:rowId xmlns:a16="http://schemas.microsoft.com/office/drawing/2014/main" val="858150962"/>
                  </a:ext>
                </a:extLst>
              </a:tr>
            </a:tbl>
          </a:graphicData>
        </a:graphic>
      </p:graphicFrame>
      <p:sp>
        <p:nvSpPr>
          <p:cNvPr id="7" name="Prostokąt 6">
            <a:extLst>
              <a:ext uri="{FF2B5EF4-FFF2-40B4-BE49-F238E27FC236}">
                <a16:creationId xmlns:a16="http://schemas.microsoft.com/office/drawing/2014/main" id="{C85502DB-68E8-4015-9761-A87E2AD88B5D}"/>
              </a:ext>
            </a:extLst>
          </p:cNvPr>
          <p:cNvSpPr/>
          <p:nvPr/>
        </p:nvSpPr>
        <p:spPr>
          <a:xfrm>
            <a:off x="462130" y="363658"/>
            <a:ext cx="10010775" cy="646331"/>
          </a:xfrm>
          <a:prstGeom prst="rect">
            <a:avLst/>
          </a:prstGeom>
        </p:spPr>
        <p:txBody>
          <a:bodyPr wrap="square" lIns="91440" tIns="45720" rIns="91440" bIns="45720" anchor="t">
            <a:spAutoFit/>
          </a:bodyPr>
          <a:lstStyle/>
          <a:p>
            <a:r>
              <a:rPr lang="en-US" sz="3600" b="1" err="1">
                <a:cs typeface="Calibri"/>
              </a:rPr>
              <a:t>XGBoost</a:t>
            </a:r>
            <a:r>
              <a:rPr lang="en-US" sz="3600" b="1">
                <a:cs typeface="Calibri"/>
              </a:rPr>
              <a:t> regressor</a:t>
            </a:r>
            <a:endParaRPr lang="pl-PL" sz="2800"/>
          </a:p>
        </p:txBody>
      </p:sp>
      <p:sp>
        <p:nvSpPr>
          <p:cNvPr id="8" name="Prostokąt 7">
            <a:extLst>
              <a:ext uri="{FF2B5EF4-FFF2-40B4-BE49-F238E27FC236}">
                <a16:creationId xmlns:a16="http://schemas.microsoft.com/office/drawing/2014/main" id="{8F731A00-46FC-4406-93CD-EFEFEA37313B}"/>
              </a:ext>
            </a:extLst>
          </p:cNvPr>
          <p:cNvSpPr/>
          <p:nvPr/>
        </p:nvSpPr>
        <p:spPr>
          <a:xfrm>
            <a:off x="462129" y="1002286"/>
            <a:ext cx="10010775" cy="400110"/>
          </a:xfrm>
          <a:prstGeom prst="rect">
            <a:avLst/>
          </a:prstGeom>
        </p:spPr>
        <p:txBody>
          <a:bodyPr wrap="square" lIns="91440" tIns="45720" rIns="91440" bIns="45720" anchor="t">
            <a:spAutoFit/>
          </a:bodyPr>
          <a:lstStyle/>
          <a:p>
            <a:r>
              <a:rPr lang="en-US" sz="2000" b="1">
                <a:cs typeface="Calibri"/>
              </a:rPr>
              <a:t>Scores:</a:t>
            </a:r>
            <a:endParaRPr lang="pl-PL" sz="2000">
              <a:cs typeface="Calibri"/>
            </a:endParaRPr>
          </a:p>
        </p:txBody>
      </p:sp>
      <p:sp>
        <p:nvSpPr>
          <p:cNvPr id="9" name="Prostokąt 8">
            <a:extLst>
              <a:ext uri="{FF2B5EF4-FFF2-40B4-BE49-F238E27FC236}">
                <a16:creationId xmlns:a16="http://schemas.microsoft.com/office/drawing/2014/main" id="{A9A7E6E6-0484-4C70-95AD-2D7BBA4DE5F0}"/>
              </a:ext>
            </a:extLst>
          </p:cNvPr>
          <p:cNvSpPr/>
          <p:nvPr/>
        </p:nvSpPr>
        <p:spPr>
          <a:xfrm>
            <a:off x="549214" y="4195428"/>
            <a:ext cx="10010775" cy="707886"/>
          </a:xfrm>
          <a:prstGeom prst="rect">
            <a:avLst/>
          </a:prstGeom>
        </p:spPr>
        <p:txBody>
          <a:bodyPr wrap="square" lIns="91440" tIns="45720" rIns="91440" bIns="45720" anchor="t">
            <a:spAutoFit/>
          </a:bodyPr>
          <a:lstStyle/>
          <a:p>
            <a:r>
              <a:rPr lang="en-US" sz="2000" b="1">
                <a:ea typeface="+mn-lt"/>
                <a:cs typeface="+mn-lt"/>
              </a:rPr>
              <a:t>Model interpretation for 500th data sample:</a:t>
            </a:r>
            <a:endParaRPr lang="en-US" sz="2000">
              <a:ea typeface="+mn-lt"/>
              <a:cs typeface="+mn-lt"/>
            </a:endParaRPr>
          </a:p>
          <a:p>
            <a:endParaRPr lang="en-US" sz="2000">
              <a:ea typeface="+mn-lt"/>
              <a:cs typeface="+mn-lt"/>
            </a:endParaRPr>
          </a:p>
        </p:txBody>
      </p:sp>
      <p:sp>
        <p:nvSpPr>
          <p:cNvPr id="10" name="Prostokąt 9">
            <a:extLst>
              <a:ext uri="{FF2B5EF4-FFF2-40B4-BE49-F238E27FC236}">
                <a16:creationId xmlns:a16="http://schemas.microsoft.com/office/drawing/2014/main" id="{BCA1CE02-7A31-4DA2-923F-E6E61B4F70C6}"/>
              </a:ext>
            </a:extLst>
          </p:cNvPr>
          <p:cNvSpPr/>
          <p:nvPr/>
        </p:nvSpPr>
        <p:spPr>
          <a:xfrm>
            <a:off x="6354927" y="1002284"/>
            <a:ext cx="10010775" cy="400110"/>
          </a:xfrm>
          <a:prstGeom prst="rect">
            <a:avLst/>
          </a:prstGeom>
        </p:spPr>
        <p:txBody>
          <a:bodyPr wrap="square" lIns="91440" tIns="45720" rIns="91440" bIns="45720" anchor="t">
            <a:spAutoFit/>
          </a:bodyPr>
          <a:lstStyle/>
          <a:p>
            <a:r>
              <a:rPr lang="en-US" sz="2000" b="1">
                <a:cs typeface="Calibri"/>
              </a:rPr>
              <a:t>Model top features:</a:t>
            </a:r>
            <a:endParaRPr lang="pl-PL"/>
          </a:p>
        </p:txBody>
      </p:sp>
      <p:pic>
        <p:nvPicPr>
          <p:cNvPr id="2" name="Obraz 2" descr="Obraz zawierający tekst&#10;&#10;Opis wygenerowany automatycznie">
            <a:extLst>
              <a:ext uri="{FF2B5EF4-FFF2-40B4-BE49-F238E27FC236}">
                <a16:creationId xmlns:a16="http://schemas.microsoft.com/office/drawing/2014/main" id="{C49719D3-FB79-49B6-8557-72092699B2DB}"/>
              </a:ext>
            </a:extLst>
          </p:cNvPr>
          <p:cNvPicPr>
            <a:picLocks noChangeAspect="1"/>
          </p:cNvPicPr>
          <p:nvPr/>
        </p:nvPicPr>
        <p:blipFill>
          <a:blip r:embed="rId2"/>
          <a:stretch>
            <a:fillRect/>
          </a:stretch>
        </p:blipFill>
        <p:spPr>
          <a:xfrm>
            <a:off x="6693344" y="1399254"/>
            <a:ext cx="3461905" cy="2314575"/>
          </a:xfrm>
          <a:prstGeom prst="rect">
            <a:avLst/>
          </a:prstGeom>
        </p:spPr>
      </p:pic>
      <p:pic>
        <p:nvPicPr>
          <p:cNvPr id="11" name="Obraz 11">
            <a:extLst>
              <a:ext uri="{FF2B5EF4-FFF2-40B4-BE49-F238E27FC236}">
                <a16:creationId xmlns:a16="http://schemas.microsoft.com/office/drawing/2014/main" id="{E852E698-46E6-4171-B870-84E45FEE423A}"/>
              </a:ext>
            </a:extLst>
          </p:cNvPr>
          <p:cNvPicPr>
            <a:picLocks noChangeAspect="1"/>
          </p:cNvPicPr>
          <p:nvPr/>
        </p:nvPicPr>
        <p:blipFill>
          <a:blip r:embed="rId3"/>
          <a:stretch>
            <a:fillRect/>
          </a:stretch>
        </p:blipFill>
        <p:spPr>
          <a:xfrm>
            <a:off x="767195" y="4591581"/>
            <a:ext cx="9583881" cy="2056337"/>
          </a:xfrm>
          <a:prstGeom prst="rect">
            <a:avLst/>
          </a:prstGeom>
        </p:spPr>
      </p:pic>
      <p:pic>
        <p:nvPicPr>
          <p:cNvPr id="12" name="Obraz 14">
            <a:extLst>
              <a:ext uri="{FF2B5EF4-FFF2-40B4-BE49-F238E27FC236}">
                <a16:creationId xmlns:a16="http://schemas.microsoft.com/office/drawing/2014/main" id="{4F31DDB9-9061-438C-BAE5-FAB334DA87CB}"/>
              </a:ext>
            </a:extLst>
          </p:cNvPr>
          <p:cNvPicPr>
            <a:picLocks noChangeAspect="1"/>
          </p:cNvPicPr>
          <p:nvPr/>
        </p:nvPicPr>
        <p:blipFill>
          <a:blip r:embed="rId4"/>
          <a:stretch>
            <a:fillRect/>
          </a:stretch>
        </p:blipFill>
        <p:spPr>
          <a:xfrm>
            <a:off x="769794" y="4592447"/>
            <a:ext cx="9588211" cy="2056338"/>
          </a:xfrm>
          <a:prstGeom prst="rect">
            <a:avLst/>
          </a:prstGeom>
        </p:spPr>
      </p:pic>
      <p:pic>
        <p:nvPicPr>
          <p:cNvPr id="15" name="Obraz 15" descr="Obraz zawierający tekst&#10;&#10;Opis wygenerowany automatycznie">
            <a:extLst>
              <a:ext uri="{FF2B5EF4-FFF2-40B4-BE49-F238E27FC236}">
                <a16:creationId xmlns:a16="http://schemas.microsoft.com/office/drawing/2014/main" id="{6CB7DECC-C76B-4860-BF08-7EE418789BA2}"/>
              </a:ext>
            </a:extLst>
          </p:cNvPr>
          <p:cNvPicPr>
            <a:picLocks noChangeAspect="1"/>
          </p:cNvPicPr>
          <p:nvPr/>
        </p:nvPicPr>
        <p:blipFill>
          <a:blip r:embed="rId5"/>
          <a:stretch>
            <a:fillRect/>
          </a:stretch>
        </p:blipFill>
        <p:spPr>
          <a:xfrm>
            <a:off x="552450" y="5701200"/>
            <a:ext cx="2867025" cy="665775"/>
          </a:xfrm>
          <a:prstGeom prst="rect">
            <a:avLst/>
          </a:prstGeom>
        </p:spPr>
      </p:pic>
    </p:spTree>
    <p:extLst>
      <p:ext uri="{BB962C8B-B14F-4D97-AF65-F5344CB8AC3E}">
        <p14:creationId xmlns:p14="http://schemas.microsoft.com/office/powerpoint/2010/main" val="132212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75DE615-5284-48B6-B23D-9C0508F88AE5}"/>
              </a:ext>
            </a:extLst>
          </p:cNvPr>
          <p:cNvSpPr>
            <a:spLocks noGrp="1"/>
          </p:cNvSpPr>
          <p:nvPr>
            <p:ph type="title"/>
          </p:nvPr>
        </p:nvSpPr>
        <p:spPr>
          <a:xfrm>
            <a:off x="558833" y="967376"/>
            <a:ext cx="3438144" cy="578712"/>
          </a:xfrm>
        </p:spPr>
        <p:txBody>
          <a:bodyPr anchor="b">
            <a:normAutofit/>
          </a:bodyPr>
          <a:lstStyle/>
          <a:p>
            <a:r>
              <a:rPr lang="en-US" sz="2800" u="sng">
                <a:latin typeface="Calibri"/>
                <a:cs typeface="Calibri Light"/>
              </a:rPr>
              <a:t>Description</a:t>
            </a:r>
            <a:endParaRPr lang="en-US" sz="2800" u="sng">
              <a:latin typeface="Calibri"/>
              <a:cs typeface="Arial"/>
            </a:endParaRPr>
          </a:p>
        </p:txBody>
      </p:sp>
      <p:sp>
        <p:nvSpPr>
          <p:cNvPr id="12" name="Content Placeholder 2">
            <a:extLst>
              <a:ext uri="{FF2B5EF4-FFF2-40B4-BE49-F238E27FC236}">
                <a16:creationId xmlns:a16="http://schemas.microsoft.com/office/drawing/2014/main" id="{29C0AAF6-5CD2-4A6C-B1E9-984DB20893EA}"/>
              </a:ext>
            </a:extLst>
          </p:cNvPr>
          <p:cNvSpPr>
            <a:spLocks noGrp="1"/>
          </p:cNvSpPr>
          <p:nvPr>
            <p:ph idx="1"/>
          </p:nvPr>
        </p:nvSpPr>
        <p:spPr>
          <a:xfrm>
            <a:off x="459442" y="1713098"/>
            <a:ext cx="4675775" cy="2113954"/>
          </a:xfrm>
        </p:spPr>
        <p:txBody>
          <a:bodyPr vert="horz" lIns="91440" tIns="45720" rIns="91440" bIns="45720" rtlCol="0" anchor="t">
            <a:noAutofit/>
          </a:bodyPr>
          <a:lstStyle/>
          <a:p>
            <a:r>
              <a:rPr lang="en-US" sz="1600">
                <a:latin typeface="Calibri"/>
                <a:ea typeface="+mn-lt"/>
                <a:cs typeface="+mn-lt"/>
              </a:rPr>
              <a:t>Since 2008, guests and hosts have used Airbnb to expand on traveling possibilities and present more unique, personalized way of experiencing the world. This dataset describes the listing activity and metrics in NYC, NY for 2019.</a:t>
            </a:r>
          </a:p>
          <a:p>
            <a:r>
              <a:rPr lang="en-US" sz="1600">
                <a:latin typeface="Calibri"/>
                <a:ea typeface="+mn-lt"/>
                <a:cs typeface="+mn-lt"/>
              </a:rPr>
              <a:t>This data file includes all needed information to find out more about hosts, geographical availability, necessary metrics to make predictions and draw conclusions.</a:t>
            </a:r>
            <a:endParaRPr lang="en-US" sz="1600">
              <a:latin typeface="Calibri"/>
              <a:cs typeface="Calibri"/>
            </a:endParaRPr>
          </a:p>
          <a:p>
            <a:endParaRPr lang="en-US" sz="1600">
              <a:cs typeface="Calibri"/>
            </a:endParaRPr>
          </a:p>
        </p:txBody>
      </p:sp>
      <p:sp>
        <p:nvSpPr>
          <p:cNvPr id="4" name="Symbol zastępczy numeru slajdu 3">
            <a:extLst>
              <a:ext uri="{FF2B5EF4-FFF2-40B4-BE49-F238E27FC236}">
                <a16:creationId xmlns:a16="http://schemas.microsoft.com/office/drawing/2014/main" id="{8B18EA33-6633-4CDC-9394-2319205176CC}"/>
              </a:ext>
            </a:extLst>
          </p:cNvPr>
          <p:cNvSpPr>
            <a:spLocks noGrp="1"/>
          </p:cNvSpPr>
          <p:nvPr>
            <p:ph type="sldNum" sz="quarter" idx="12"/>
          </p:nvPr>
        </p:nvSpPr>
        <p:spPr/>
        <p:txBody>
          <a:bodyPr/>
          <a:lstStyle/>
          <a:p>
            <a:fld id="{C77C6C3F-668B-4AF5-BFA9-0F657EB068D6}" type="slidenum">
              <a:rPr lang="pl-PL" smtClean="0"/>
              <a:t>2</a:t>
            </a:fld>
            <a:endParaRPr lang="pl-PL"/>
          </a:p>
        </p:txBody>
      </p:sp>
      <p:pic>
        <p:nvPicPr>
          <p:cNvPr id="8" name="Picture 9">
            <a:extLst>
              <a:ext uri="{FF2B5EF4-FFF2-40B4-BE49-F238E27FC236}">
                <a16:creationId xmlns:a16="http://schemas.microsoft.com/office/drawing/2014/main" id="{D20EE6DB-BFA3-4DCC-98F1-A907371C6658}"/>
              </a:ext>
            </a:extLst>
          </p:cNvPr>
          <p:cNvPicPr>
            <a:picLocks noChangeAspect="1"/>
          </p:cNvPicPr>
          <p:nvPr/>
        </p:nvPicPr>
        <p:blipFill rotWithShape="1">
          <a:blip r:embed="rId2"/>
          <a:srcRect t="15586" r="9089" b="10457"/>
          <a:stretch/>
        </p:blipFill>
        <p:spPr>
          <a:xfrm>
            <a:off x="6030356" y="1203749"/>
            <a:ext cx="5631556" cy="4439468"/>
          </a:xfrm>
          <a:prstGeom prst="rect">
            <a:avLst/>
          </a:prstGeom>
          <a:ln>
            <a:noFill/>
          </a:ln>
          <a:effectLst>
            <a:outerShdw blurRad="292100" dist="139700" dir="2700000" algn="tl" rotWithShape="0">
              <a:srgbClr val="333333">
                <a:alpha val="65000"/>
              </a:srgbClr>
            </a:outerShdw>
          </a:effectLst>
        </p:spPr>
      </p:pic>
      <p:sp>
        <p:nvSpPr>
          <p:cNvPr id="18" name="Title 1">
            <a:extLst>
              <a:ext uri="{FF2B5EF4-FFF2-40B4-BE49-F238E27FC236}">
                <a16:creationId xmlns:a16="http://schemas.microsoft.com/office/drawing/2014/main" id="{838A4B23-2A4C-4E17-908E-6B26DF8FF78C}"/>
              </a:ext>
            </a:extLst>
          </p:cNvPr>
          <p:cNvSpPr txBox="1">
            <a:spLocks/>
          </p:cNvSpPr>
          <p:nvPr/>
        </p:nvSpPr>
        <p:spPr>
          <a:xfrm>
            <a:off x="460625" y="214471"/>
            <a:ext cx="3994990"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1. About dataset</a:t>
            </a:r>
            <a:endParaRPr lang="pl-PL" sz="3600" b="1">
              <a:cs typeface="Calibri Light"/>
            </a:endParaRPr>
          </a:p>
        </p:txBody>
      </p:sp>
      <p:sp>
        <p:nvSpPr>
          <p:cNvPr id="32" name="Title 1">
            <a:extLst>
              <a:ext uri="{FF2B5EF4-FFF2-40B4-BE49-F238E27FC236}">
                <a16:creationId xmlns:a16="http://schemas.microsoft.com/office/drawing/2014/main" id="{7455632A-2171-43E5-88A5-B1BA477AE984}"/>
              </a:ext>
            </a:extLst>
          </p:cNvPr>
          <p:cNvSpPr txBox="1">
            <a:spLocks/>
          </p:cNvSpPr>
          <p:nvPr/>
        </p:nvSpPr>
        <p:spPr>
          <a:xfrm>
            <a:off x="556624" y="3792298"/>
            <a:ext cx="3438144" cy="578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a:latin typeface="Calibri"/>
                <a:cs typeface="Calibri Light"/>
              </a:rPr>
              <a:t>Goal</a:t>
            </a:r>
            <a:endParaRPr lang="pl-PL" u="sng"/>
          </a:p>
        </p:txBody>
      </p:sp>
      <p:sp>
        <p:nvSpPr>
          <p:cNvPr id="36" name="Content Placeholder 2">
            <a:extLst>
              <a:ext uri="{FF2B5EF4-FFF2-40B4-BE49-F238E27FC236}">
                <a16:creationId xmlns:a16="http://schemas.microsoft.com/office/drawing/2014/main" id="{BCB4C8A1-18C1-45A8-80C4-5DA5C72B2DA8}"/>
              </a:ext>
            </a:extLst>
          </p:cNvPr>
          <p:cNvSpPr txBox="1">
            <a:spLocks/>
          </p:cNvSpPr>
          <p:nvPr/>
        </p:nvSpPr>
        <p:spPr>
          <a:xfrm>
            <a:off x="556625" y="4549064"/>
            <a:ext cx="4675775" cy="36908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Calibri"/>
                <a:ea typeface="+mn-lt"/>
                <a:cs typeface="+mn-lt"/>
              </a:rPr>
              <a:t>Predict NYC Airbnb Rental Prices</a:t>
            </a:r>
            <a:endParaRPr lang="en-US" sz="1600">
              <a:latin typeface="Calibri"/>
              <a:cs typeface="Calibri"/>
            </a:endParaRPr>
          </a:p>
          <a:p>
            <a:endParaRPr lang="en-US" sz="1600">
              <a:cs typeface="Calibri"/>
            </a:endParaRPr>
          </a:p>
        </p:txBody>
      </p:sp>
    </p:spTree>
    <p:extLst>
      <p:ext uri="{BB962C8B-B14F-4D97-AF65-F5344CB8AC3E}">
        <p14:creationId xmlns:p14="http://schemas.microsoft.com/office/powerpoint/2010/main" val="586059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40EFF2EF-2CA9-4343-B795-9673A8D153BD}"/>
              </a:ext>
            </a:extLst>
          </p:cNvPr>
          <p:cNvSpPr>
            <a:spLocks noGrp="1"/>
          </p:cNvSpPr>
          <p:nvPr>
            <p:ph type="sldNum" sz="quarter" idx="12"/>
          </p:nvPr>
        </p:nvSpPr>
        <p:spPr/>
        <p:txBody>
          <a:bodyPr/>
          <a:lstStyle/>
          <a:p>
            <a:fld id="{48F63A3B-78C7-47BE-AE5E-E10140E04643}" type="slidenum">
              <a:rPr lang="en-US" smtClean="0"/>
              <a:t>20</a:t>
            </a:fld>
            <a:endParaRPr lang="en-US"/>
          </a:p>
        </p:txBody>
      </p:sp>
      <p:sp>
        <p:nvSpPr>
          <p:cNvPr id="5" name="Title 1">
            <a:extLst>
              <a:ext uri="{FF2B5EF4-FFF2-40B4-BE49-F238E27FC236}">
                <a16:creationId xmlns:a16="http://schemas.microsoft.com/office/drawing/2014/main" id="{D529C46B-4D2E-9D40-BB4B-E46E0DF394A7}"/>
              </a:ext>
            </a:extLst>
          </p:cNvPr>
          <p:cNvSpPr txBox="1">
            <a:spLocks/>
          </p:cNvSpPr>
          <p:nvPr/>
        </p:nvSpPr>
        <p:spPr>
          <a:xfrm>
            <a:off x="460625" y="214471"/>
            <a:ext cx="8904601"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13. Models for particular districts</a:t>
            </a:r>
            <a:endParaRPr lang="pl-PL" sz="3600" b="1">
              <a:cs typeface="Calibri Light"/>
            </a:endParaRPr>
          </a:p>
        </p:txBody>
      </p:sp>
      <p:sp>
        <p:nvSpPr>
          <p:cNvPr id="6" name="Prostokąt 5">
            <a:extLst>
              <a:ext uri="{FF2B5EF4-FFF2-40B4-BE49-F238E27FC236}">
                <a16:creationId xmlns:a16="http://schemas.microsoft.com/office/drawing/2014/main" id="{AA4EE0A2-7E7D-9744-ADB0-71F718C946B2}"/>
              </a:ext>
            </a:extLst>
          </p:cNvPr>
          <p:cNvSpPr/>
          <p:nvPr/>
        </p:nvSpPr>
        <p:spPr>
          <a:xfrm>
            <a:off x="460625" y="1365379"/>
            <a:ext cx="10010775" cy="3477875"/>
          </a:xfrm>
          <a:prstGeom prst="rect">
            <a:avLst/>
          </a:prstGeom>
        </p:spPr>
        <p:txBody>
          <a:bodyPr wrap="square" lIns="91440" tIns="45720" rIns="91440" bIns="45720" anchor="t">
            <a:spAutoFit/>
          </a:bodyPr>
          <a:lstStyle/>
          <a:p>
            <a:pPr marL="342900" indent="-342900">
              <a:buFont typeface="Arial"/>
              <a:buChar char="•"/>
            </a:pPr>
            <a:r>
              <a:rPr lang="en-US">
                <a:cs typeface="Calibri"/>
              </a:rPr>
              <a:t>Basing on correlation plot, scores of linear regressions for features and model interpreters, we found that the most important features for models are:</a:t>
            </a:r>
          </a:p>
          <a:p>
            <a:endParaRPr lang="en-US">
              <a:cs typeface="Calibri"/>
            </a:endParaRPr>
          </a:p>
          <a:p>
            <a:pPr marL="914400" lvl="1" indent="-457200">
              <a:buFont typeface="+mj-lt"/>
              <a:buAutoNum type="arabicPeriod"/>
            </a:pPr>
            <a:r>
              <a:rPr lang="en-US">
                <a:cs typeface="Calibri"/>
              </a:rPr>
              <a:t>Entire home/apt</a:t>
            </a:r>
          </a:p>
          <a:p>
            <a:pPr marL="914400" lvl="1" indent="-457200">
              <a:buFont typeface="+mj-lt"/>
              <a:buAutoNum type="arabicPeriod"/>
            </a:pPr>
            <a:r>
              <a:rPr lang="en-US">
                <a:cs typeface="Calibri"/>
              </a:rPr>
              <a:t>Private room</a:t>
            </a:r>
          </a:p>
          <a:p>
            <a:pPr marL="914400" lvl="1" indent="-457200">
              <a:buFont typeface="+mj-lt"/>
              <a:buAutoNum type="arabicPeriod"/>
            </a:pPr>
            <a:r>
              <a:rPr lang="en-US">
                <a:cs typeface="Calibri"/>
              </a:rPr>
              <a:t>Shared room</a:t>
            </a:r>
          </a:p>
          <a:p>
            <a:pPr marL="914400" lvl="1" indent="-457200">
              <a:buFont typeface="+mj-lt"/>
              <a:buAutoNum type="arabicPeriod"/>
            </a:pPr>
            <a:r>
              <a:rPr lang="en-US">
                <a:cs typeface="Calibri"/>
              </a:rPr>
              <a:t>Longitude</a:t>
            </a:r>
          </a:p>
          <a:p>
            <a:pPr marL="914400" lvl="1" indent="-457200">
              <a:buFont typeface="+mj-lt"/>
              <a:buAutoNum type="arabicPeriod"/>
            </a:pPr>
            <a:r>
              <a:rPr lang="en-US">
                <a:cs typeface="Calibri"/>
              </a:rPr>
              <a:t>Latitude</a:t>
            </a:r>
          </a:p>
          <a:p>
            <a:pPr marL="914400" lvl="1" indent="-457200">
              <a:buFont typeface="+mj-lt"/>
              <a:buAutoNum type="arabicPeriod"/>
            </a:pPr>
            <a:r>
              <a:rPr lang="en-US">
                <a:cs typeface="Calibri"/>
              </a:rPr>
              <a:t>Availability 365</a:t>
            </a:r>
          </a:p>
          <a:p>
            <a:pPr marL="914400" lvl="1" indent="-457200">
              <a:buFont typeface="+mj-lt"/>
              <a:buAutoNum type="arabicPeriod"/>
            </a:pPr>
            <a:r>
              <a:rPr lang="en-US" err="1">
                <a:cs typeface="Calibri"/>
              </a:rPr>
              <a:t>Neighbourhood</a:t>
            </a:r>
            <a:endParaRPr lang="en-US">
              <a:cs typeface="Calibri"/>
            </a:endParaRPr>
          </a:p>
          <a:p>
            <a:pPr marL="914400" lvl="1" indent="-457200">
              <a:buFont typeface="+mj-lt"/>
              <a:buAutoNum type="arabicPeriod"/>
            </a:pPr>
            <a:endParaRPr lang="en-US" sz="2000" b="1">
              <a:cs typeface="Calibri"/>
            </a:endParaRPr>
          </a:p>
          <a:p>
            <a:pPr marL="914400" lvl="1" indent="-457200">
              <a:buFont typeface="+mj-lt"/>
              <a:buAutoNum type="arabicPeriod"/>
            </a:pPr>
            <a:endParaRPr lang="en-US" sz="2000" b="1">
              <a:cs typeface="Calibri"/>
            </a:endParaRPr>
          </a:p>
        </p:txBody>
      </p:sp>
      <p:sp>
        <p:nvSpPr>
          <p:cNvPr id="7" name="Prostokąt 6">
            <a:extLst>
              <a:ext uri="{FF2B5EF4-FFF2-40B4-BE49-F238E27FC236}">
                <a16:creationId xmlns:a16="http://schemas.microsoft.com/office/drawing/2014/main" id="{48143AEB-8837-7F40-A321-964C3A6CD949}"/>
              </a:ext>
            </a:extLst>
          </p:cNvPr>
          <p:cNvSpPr/>
          <p:nvPr/>
        </p:nvSpPr>
        <p:spPr>
          <a:xfrm>
            <a:off x="460626" y="4416177"/>
            <a:ext cx="10010775" cy="646331"/>
          </a:xfrm>
          <a:prstGeom prst="rect">
            <a:avLst/>
          </a:prstGeom>
        </p:spPr>
        <p:txBody>
          <a:bodyPr wrap="square" lIns="91440" tIns="45720" rIns="91440" bIns="45720" anchor="t">
            <a:spAutoFit/>
          </a:bodyPr>
          <a:lstStyle/>
          <a:p>
            <a:pPr marL="342900" indent="-342900">
              <a:buFont typeface="Arial"/>
              <a:buChar char="•"/>
            </a:pPr>
            <a:r>
              <a:rPr lang="en-US">
                <a:cs typeface="Calibri"/>
              </a:rPr>
              <a:t>Since the price results for the whole city did not yield very good results, we decided to divide our city by districts and try again using only most relevant features.</a:t>
            </a:r>
          </a:p>
        </p:txBody>
      </p:sp>
      <p:sp>
        <p:nvSpPr>
          <p:cNvPr id="8" name="Prostokąt 7">
            <a:extLst>
              <a:ext uri="{FF2B5EF4-FFF2-40B4-BE49-F238E27FC236}">
                <a16:creationId xmlns:a16="http://schemas.microsoft.com/office/drawing/2014/main" id="{6573996D-6CA7-FA42-B422-68F78087BF80}"/>
              </a:ext>
            </a:extLst>
          </p:cNvPr>
          <p:cNvSpPr/>
          <p:nvPr/>
        </p:nvSpPr>
        <p:spPr>
          <a:xfrm>
            <a:off x="460625" y="5194221"/>
            <a:ext cx="10010775" cy="369332"/>
          </a:xfrm>
          <a:prstGeom prst="rect">
            <a:avLst/>
          </a:prstGeom>
        </p:spPr>
        <p:txBody>
          <a:bodyPr wrap="square" lIns="91440" tIns="45720" rIns="91440" bIns="45720" anchor="t">
            <a:spAutoFit/>
          </a:bodyPr>
          <a:lstStyle/>
          <a:p>
            <a:pPr marL="342900" indent="-342900">
              <a:buFont typeface="Arial"/>
              <a:buChar char="•"/>
            </a:pPr>
            <a:r>
              <a:rPr lang="en-US">
                <a:cs typeface="Calibri"/>
              </a:rPr>
              <a:t>We rejected the random forest model because of notable overfitting. </a:t>
            </a:r>
          </a:p>
        </p:txBody>
      </p:sp>
    </p:spTree>
    <p:extLst>
      <p:ext uri="{BB962C8B-B14F-4D97-AF65-F5344CB8AC3E}">
        <p14:creationId xmlns:p14="http://schemas.microsoft.com/office/powerpoint/2010/main" val="1621663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9A78DAD6-9CE2-F64F-886C-682424EEE1E0}"/>
              </a:ext>
            </a:extLst>
          </p:cNvPr>
          <p:cNvSpPr>
            <a:spLocks noGrp="1"/>
          </p:cNvSpPr>
          <p:nvPr>
            <p:ph type="sldNum" sz="quarter" idx="12"/>
          </p:nvPr>
        </p:nvSpPr>
        <p:spPr/>
        <p:txBody>
          <a:bodyPr/>
          <a:lstStyle/>
          <a:p>
            <a:fld id="{48F63A3B-78C7-47BE-AE5E-E10140E04643}" type="slidenum">
              <a:rPr lang="en-US" smtClean="0"/>
              <a:t>21</a:t>
            </a:fld>
            <a:endParaRPr lang="en-US"/>
          </a:p>
        </p:txBody>
      </p:sp>
      <p:sp>
        <p:nvSpPr>
          <p:cNvPr id="5" name="Title 1">
            <a:extLst>
              <a:ext uri="{FF2B5EF4-FFF2-40B4-BE49-F238E27FC236}">
                <a16:creationId xmlns:a16="http://schemas.microsoft.com/office/drawing/2014/main" id="{4F85F217-F9F3-8440-A7CB-C4C88556EFDF}"/>
              </a:ext>
            </a:extLst>
          </p:cNvPr>
          <p:cNvSpPr txBox="1">
            <a:spLocks/>
          </p:cNvSpPr>
          <p:nvPr/>
        </p:nvSpPr>
        <p:spPr>
          <a:xfrm>
            <a:off x="978792" y="222342"/>
            <a:ext cx="2972688" cy="492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Manhattan</a:t>
            </a:r>
          </a:p>
        </p:txBody>
      </p:sp>
      <p:sp>
        <p:nvSpPr>
          <p:cNvPr id="6" name="Title 1">
            <a:extLst>
              <a:ext uri="{FF2B5EF4-FFF2-40B4-BE49-F238E27FC236}">
                <a16:creationId xmlns:a16="http://schemas.microsoft.com/office/drawing/2014/main" id="{C55EB8FF-DEEC-BD4E-8E03-66907E52634F}"/>
              </a:ext>
            </a:extLst>
          </p:cNvPr>
          <p:cNvSpPr txBox="1">
            <a:spLocks/>
          </p:cNvSpPr>
          <p:nvPr/>
        </p:nvSpPr>
        <p:spPr>
          <a:xfrm>
            <a:off x="5127241" y="128654"/>
            <a:ext cx="1937518"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Brooklyn</a:t>
            </a:r>
            <a:endParaRPr lang="pl-PL" sz="3600" b="1">
              <a:cs typeface="Calibri Light"/>
            </a:endParaRPr>
          </a:p>
        </p:txBody>
      </p:sp>
      <p:sp>
        <p:nvSpPr>
          <p:cNvPr id="7" name="Title 1">
            <a:extLst>
              <a:ext uri="{FF2B5EF4-FFF2-40B4-BE49-F238E27FC236}">
                <a16:creationId xmlns:a16="http://schemas.microsoft.com/office/drawing/2014/main" id="{C3DF6DC8-FFE0-4643-8D26-1E738B9F6443}"/>
              </a:ext>
            </a:extLst>
          </p:cNvPr>
          <p:cNvSpPr txBox="1">
            <a:spLocks/>
          </p:cNvSpPr>
          <p:nvPr/>
        </p:nvSpPr>
        <p:spPr>
          <a:xfrm>
            <a:off x="9275690" y="136525"/>
            <a:ext cx="1937518"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Queens</a:t>
            </a:r>
            <a:endParaRPr lang="pl-PL" sz="3600" b="1">
              <a:cs typeface="Calibri Light"/>
            </a:endParaRPr>
          </a:p>
        </p:txBody>
      </p:sp>
      <p:pic>
        <p:nvPicPr>
          <p:cNvPr id="8" name="Obraz 9" descr="Obraz zawierający mapa&#10;&#10;Opis wygenerowany automatycznie">
            <a:extLst>
              <a:ext uri="{FF2B5EF4-FFF2-40B4-BE49-F238E27FC236}">
                <a16:creationId xmlns:a16="http://schemas.microsoft.com/office/drawing/2014/main" id="{8785896E-A932-ED47-A48A-B0C88ADF8A2E}"/>
              </a:ext>
            </a:extLst>
          </p:cNvPr>
          <p:cNvPicPr>
            <a:picLocks noChangeAspect="1"/>
          </p:cNvPicPr>
          <p:nvPr/>
        </p:nvPicPr>
        <p:blipFill>
          <a:blip r:embed="rId2"/>
          <a:stretch>
            <a:fillRect/>
          </a:stretch>
        </p:blipFill>
        <p:spPr>
          <a:xfrm>
            <a:off x="200796" y="984463"/>
            <a:ext cx="3311002" cy="3583928"/>
          </a:xfrm>
          <a:prstGeom prst="rect">
            <a:avLst/>
          </a:prstGeom>
        </p:spPr>
      </p:pic>
      <p:pic>
        <p:nvPicPr>
          <p:cNvPr id="10" name="Obraz 8" descr="Obraz zawierający mapa&#10;&#10;Opis wygenerowany automatycznie">
            <a:extLst>
              <a:ext uri="{FF2B5EF4-FFF2-40B4-BE49-F238E27FC236}">
                <a16:creationId xmlns:a16="http://schemas.microsoft.com/office/drawing/2014/main" id="{F108B761-C351-8D4F-BE88-3F69B04D90A3}"/>
              </a:ext>
            </a:extLst>
          </p:cNvPr>
          <p:cNvPicPr>
            <a:picLocks noChangeAspect="1"/>
          </p:cNvPicPr>
          <p:nvPr/>
        </p:nvPicPr>
        <p:blipFill>
          <a:blip r:embed="rId3"/>
          <a:stretch>
            <a:fillRect/>
          </a:stretch>
        </p:blipFill>
        <p:spPr>
          <a:xfrm>
            <a:off x="4153742" y="992334"/>
            <a:ext cx="3350284" cy="3583928"/>
          </a:xfrm>
          <a:prstGeom prst="rect">
            <a:avLst/>
          </a:prstGeom>
        </p:spPr>
      </p:pic>
      <p:pic>
        <p:nvPicPr>
          <p:cNvPr id="11" name="Obraz 7" descr="Obraz zawierający mapa&#10;&#10;Opis wygenerowany automatycznie">
            <a:extLst>
              <a:ext uri="{FF2B5EF4-FFF2-40B4-BE49-F238E27FC236}">
                <a16:creationId xmlns:a16="http://schemas.microsoft.com/office/drawing/2014/main" id="{5EB83A54-D475-9B4C-89BF-29517C6F96F5}"/>
              </a:ext>
            </a:extLst>
          </p:cNvPr>
          <p:cNvPicPr>
            <a:picLocks noChangeAspect="1"/>
          </p:cNvPicPr>
          <p:nvPr/>
        </p:nvPicPr>
        <p:blipFill>
          <a:blip r:embed="rId4"/>
          <a:stretch>
            <a:fillRect/>
          </a:stretch>
        </p:blipFill>
        <p:spPr>
          <a:xfrm>
            <a:off x="8104467" y="984463"/>
            <a:ext cx="3363156" cy="3583928"/>
          </a:xfrm>
          <a:prstGeom prst="rect">
            <a:avLst/>
          </a:prstGeom>
        </p:spPr>
      </p:pic>
      <p:pic>
        <p:nvPicPr>
          <p:cNvPr id="15" name="Obraz 14">
            <a:extLst>
              <a:ext uri="{FF2B5EF4-FFF2-40B4-BE49-F238E27FC236}">
                <a16:creationId xmlns:a16="http://schemas.microsoft.com/office/drawing/2014/main" id="{E202DDEB-15E2-624B-B515-EB3AF6A8A6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605" y="984462"/>
            <a:ext cx="561634" cy="3638581"/>
          </a:xfrm>
          <a:prstGeom prst="rect">
            <a:avLst/>
          </a:prstGeom>
        </p:spPr>
      </p:pic>
      <p:pic>
        <p:nvPicPr>
          <p:cNvPr id="16" name="Obraz 15">
            <a:extLst>
              <a:ext uri="{FF2B5EF4-FFF2-40B4-BE49-F238E27FC236}">
                <a16:creationId xmlns:a16="http://schemas.microsoft.com/office/drawing/2014/main" id="{8FDD0939-9F9B-2A42-B3BC-C8CCC66DA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6527" y="990947"/>
            <a:ext cx="561634" cy="3638581"/>
          </a:xfrm>
          <a:prstGeom prst="rect">
            <a:avLst/>
          </a:prstGeom>
        </p:spPr>
      </p:pic>
      <p:pic>
        <p:nvPicPr>
          <p:cNvPr id="19" name="Obraz 18">
            <a:extLst>
              <a:ext uri="{FF2B5EF4-FFF2-40B4-BE49-F238E27FC236}">
                <a16:creationId xmlns:a16="http://schemas.microsoft.com/office/drawing/2014/main" id="{485F584D-697D-824E-BF19-E35B8EB3DF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6785" y="981984"/>
            <a:ext cx="561634" cy="3638581"/>
          </a:xfrm>
          <a:prstGeom prst="rect">
            <a:avLst/>
          </a:prstGeom>
        </p:spPr>
      </p:pic>
      <p:graphicFrame>
        <p:nvGraphicFramePr>
          <p:cNvPr id="20" name="Tabela 19">
            <a:extLst>
              <a:ext uri="{FF2B5EF4-FFF2-40B4-BE49-F238E27FC236}">
                <a16:creationId xmlns:a16="http://schemas.microsoft.com/office/drawing/2014/main" id="{19B18C6A-B7EE-3844-AC98-52F635C88BE2}"/>
              </a:ext>
            </a:extLst>
          </p:cNvPr>
          <p:cNvGraphicFramePr>
            <a:graphicFrameLocks noGrp="1"/>
          </p:cNvGraphicFramePr>
          <p:nvPr>
            <p:extLst>
              <p:ext uri="{D42A27DB-BD31-4B8C-83A1-F6EECF244321}">
                <p14:modId xmlns:p14="http://schemas.microsoft.com/office/powerpoint/2010/main" val="2170944502"/>
              </p:ext>
            </p:extLst>
          </p:nvPr>
        </p:nvGraphicFramePr>
        <p:xfrm>
          <a:off x="200796" y="4629528"/>
          <a:ext cx="3351534" cy="1828800"/>
        </p:xfrm>
        <a:graphic>
          <a:graphicData uri="http://schemas.openxmlformats.org/drawingml/2006/table">
            <a:tbl>
              <a:tblPr firstRow="1" bandRow="1">
                <a:tableStyleId>{5C22544A-7EE6-4342-B048-85BDC9FD1C3A}</a:tableStyleId>
              </a:tblPr>
              <a:tblGrid>
                <a:gridCol w="1117178">
                  <a:extLst>
                    <a:ext uri="{9D8B030D-6E8A-4147-A177-3AD203B41FA5}">
                      <a16:colId xmlns:a16="http://schemas.microsoft.com/office/drawing/2014/main" val="4020746222"/>
                    </a:ext>
                  </a:extLst>
                </a:gridCol>
                <a:gridCol w="1117178">
                  <a:extLst>
                    <a:ext uri="{9D8B030D-6E8A-4147-A177-3AD203B41FA5}">
                      <a16:colId xmlns:a16="http://schemas.microsoft.com/office/drawing/2014/main" val="2810630545"/>
                    </a:ext>
                  </a:extLst>
                </a:gridCol>
                <a:gridCol w="1117178">
                  <a:extLst>
                    <a:ext uri="{9D8B030D-6E8A-4147-A177-3AD203B41FA5}">
                      <a16:colId xmlns:a16="http://schemas.microsoft.com/office/drawing/2014/main" val="2850059185"/>
                    </a:ext>
                  </a:extLst>
                </a:gridCol>
              </a:tblGrid>
              <a:tr h="356659">
                <a:tc>
                  <a:txBody>
                    <a:bodyPr/>
                    <a:lstStyle/>
                    <a:p>
                      <a:endParaRPr lang="pl-PL"/>
                    </a:p>
                  </a:txBody>
                  <a:tcPr/>
                </a:tc>
                <a:tc>
                  <a:txBody>
                    <a:bodyPr/>
                    <a:lstStyle/>
                    <a:p>
                      <a:pPr algn="ctr"/>
                      <a:r>
                        <a:rPr lang="pl-PL" err="1"/>
                        <a:t>train</a:t>
                      </a:r>
                      <a:endParaRPr lang="pl-PL"/>
                    </a:p>
                  </a:txBody>
                  <a:tcPr/>
                </a:tc>
                <a:tc>
                  <a:txBody>
                    <a:bodyPr/>
                    <a:lstStyle/>
                    <a:p>
                      <a:pPr algn="ctr"/>
                      <a:r>
                        <a:rPr lang="pl-PL"/>
                        <a:t>test</a:t>
                      </a:r>
                    </a:p>
                  </a:txBody>
                  <a:tcPr/>
                </a:tc>
                <a:extLst>
                  <a:ext uri="{0D108BD9-81ED-4DB2-BD59-A6C34878D82A}">
                    <a16:rowId xmlns:a16="http://schemas.microsoft.com/office/drawing/2014/main" val="634525156"/>
                  </a:ext>
                </a:extLst>
              </a:tr>
              <a:tr h="356659">
                <a:tc gridSpan="3">
                  <a:txBody>
                    <a:bodyPr/>
                    <a:lstStyle/>
                    <a:p>
                      <a:pPr algn="ctr"/>
                      <a:r>
                        <a:rPr lang="pl-PL" err="1"/>
                        <a:t>Linear</a:t>
                      </a:r>
                      <a:r>
                        <a:rPr lang="pl-PL"/>
                        <a:t> </a:t>
                      </a:r>
                      <a:r>
                        <a:rPr lang="pl-PL" err="1"/>
                        <a:t>regression</a:t>
                      </a:r>
                      <a:endParaRPr lang="pl-PL"/>
                    </a:p>
                  </a:txBody>
                  <a:tcPr/>
                </a:tc>
                <a:tc hMerge="1">
                  <a:txBody>
                    <a:bodyPr/>
                    <a:lstStyle/>
                    <a:p>
                      <a:pPr algn="ctr"/>
                      <a:endParaRPr lang="pl-PL"/>
                    </a:p>
                  </a:txBody>
                  <a:tcPr/>
                </a:tc>
                <a:tc hMerge="1">
                  <a:txBody>
                    <a:bodyPr/>
                    <a:lstStyle/>
                    <a:p>
                      <a:pPr algn="ctr"/>
                      <a:endParaRPr lang="pl-PL"/>
                    </a:p>
                  </a:txBody>
                  <a:tcPr/>
                </a:tc>
                <a:extLst>
                  <a:ext uri="{0D108BD9-81ED-4DB2-BD59-A6C34878D82A}">
                    <a16:rowId xmlns:a16="http://schemas.microsoft.com/office/drawing/2014/main" val="2591483990"/>
                  </a:ext>
                </a:extLst>
              </a:tr>
              <a:tr h="356659">
                <a:tc>
                  <a:txBody>
                    <a:bodyPr/>
                    <a:lstStyle/>
                    <a:p>
                      <a:r>
                        <a:rPr lang="pl-PL"/>
                        <a:t>RMSE</a:t>
                      </a:r>
                    </a:p>
                  </a:txBody>
                  <a:tcPr/>
                </a:tc>
                <a:tc>
                  <a:txBody>
                    <a:bodyPr/>
                    <a:lstStyle/>
                    <a:p>
                      <a:pPr lvl="0" algn="ctr">
                        <a:buNone/>
                      </a:pPr>
                      <a:r>
                        <a:rPr lang="pl-PL"/>
                        <a:t>52.69</a:t>
                      </a:r>
                    </a:p>
                  </a:txBody>
                  <a:tcPr/>
                </a:tc>
                <a:tc>
                  <a:txBody>
                    <a:bodyPr/>
                    <a:lstStyle/>
                    <a:p>
                      <a:pPr lvl="0" algn="ctr">
                        <a:buNone/>
                      </a:pPr>
                      <a:r>
                        <a:rPr lang="pl-PL"/>
                        <a:t>52.55</a:t>
                      </a:r>
                    </a:p>
                  </a:txBody>
                  <a:tcPr/>
                </a:tc>
                <a:extLst>
                  <a:ext uri="{0D108BD9-81ED-4DB2-BD59-A6C34878D82A}">
                    <a16:rowId xmlns:a16="http://schemas.microsoft.com/office/drawing/2014/main" val="1938498249"/>
                  </a:ext>
                </a:extLst>
              </a:tr>
              <a:tr h="356659">
                <a:tc gridSpan="3">
                  <a:txBody>
                    <a:bodyPr/>
                    <a:lstStyle/>
                    <a:p>
                      <a:pPr algn="ctr"/>
                      <a:r>
                        <a:rPr lang="pl-PL" err="1"/>
                        <a:t>XGBoost</a:t>
                      </a:r>
                      <a:r>
                        <a:rPr lang="pl-PL"/>
                        <a:t> </a:t>
                      </a:r>
                      <a:r>
                        <a:rPr lang="pl-PL" err="1"/>
                        <a:t>regressor</a:t>
                      </a:r>
                      <a:endParaRPr lang="pl-PL"/>
                    </a:p>
                  </a:txBody>
                  <a:tcPr/>
                </a:tc>
                <a:tc hMerge="1">
                  <a:txBody>
                    <a:bodyPr/>
                    <a:lstStyle/>
                    <a:p>
                      <a:pPr lvl="0" algn="ctr">
                        <a:buNone/>
                      </a:pPr>
                      <a:endParaRPr lang="pl-PL"/>
                    </a:p>
                  </a:txBody>
                  <a:tcPr/>
                </a:tc>
                <a:tc hMerge="1">
                  <a:txBody>
                    <a:bodyPr/>
                    <a:lstStyle/>
                    <a:p>
                      <a:pPr lvl="0" algn="ctr">
                        <a:buNone/>
                      </a:pPr>
                      <a:endParaRPr lang="pl-PL"/>
                    </a:p>
                  </a:txBody>
                  <a:tcPr/>
                </a:tc>
                <a:extLst>
                  <a:ext uri="{0D108BD9-81ED-4DB2-BD59-A6C34878D82A}">
                    <a16:rowId xmlns:a16="http://schemas.microsoft.com/office/drawing/2014/main" val="1451676408"/>
                  </a:ext>
                </a:extLst>
              </a:tr>
              <a:tr h="356659">
                <a:tc>
                  <a:txBody>
                    <a:bodyPr/>
                    <a:lstStyle/>
                    <a:p>
                      <a:r>
                        <a:rPr lang="pl-PL"/>
                        <a:t>RMSE</a:t>
                      </a:r>
                    </a:p>
                  </a:txBody>
                  <a:tcPr/>
                </a:tc>
                <a:tc>
                  <a:txBody>
                    <a:bodyPr/>
                    <a:lstStyle/>
                    <a:p>
                      <a:pPr lvl="0" algn="ctr">
                        <a:buNone/>
                      </a:pPr>
                      <a:r>
                        <a:rPr lang="pl-PL"/>
                        <a:t>47.37</a:t>
                      </a:r>
                    </a:p>
                  </a:txBody>
                  <a:tcPr/>
                </a:tc>
                <a:tc>
                  <a:txBody>
                    <a:bodyPr/>
                    <a:lstStyle/>
                    <a:p>
                      <a:pPr lvl="0" algn="ctr">
                        <a:buNone/>
                      </a:pPr>
                      <a:r>
                        <a:rPr lang="pl-PL"/>
                        <a:t>50.97</a:t>
                      </a:r>
                    </a:p>
                  </a:txBody>
                  <a:tcPr/>
                </a:tc>
                <a:extLst>
                  <a:ext uri="{0D108BD9-81ED-4DB2-BD59-A6C34878D82A}">
                    <a16:rowId xmlns:a16="http://schemas.microsoft.com/office/drawing/2014/main" val="3107097600"/>
                  </a:ext>
                </a:extLst>
              </a:tr>
            </a:tbl>
          </a:graphicData>
        </a:graphic>
      </p:graphicFrame>
      <p:graphicFrame>
        <p:nvGraphicFramePr>
          <p:cNvPr id="25" name="Tabela 24">
            <a:extLst>
              <a:ext uri="{FF2B5EF4-FFF2-40B4-BE49-F238E27FC236}">
                <a16:creationId xmlns:a16="http://schemas.microsoft.com/office/drawing/2014/main" id="{9A319E25-72DC-0940-9BBD-002E5F5AAA84}"/>
              </a:ext>
            </a:extLst>
          </p:cNvPr>
          <p:cNvGraphicFramePr>
            <a:graphicFrameLocks noGrp="1"/>
          </p:cNvGraphicFramePr>
          <p:nvPr>
            <p:extLst>
              <p:ext uri="{D42A27DB-BD31-4B8C-83A1-F6EECF244321}">
                <p14:modId xmlns:p14="http://schemas.microsoft.com/office/powerpoint/2010/main" val="2753702501"/>
              </p:ext>
            </p:extLst>
          </p:nvPr>
        </p:nvGraphicFramePr>
        <p:xfrm>
          <a:off x="8406068" y="4629528"/>
          <a:ext cx="3070716" cy="1828800"/>
        </p:xfrm>
        <a:graphic>
          <a:graphicData uri="http://schemas.openxmlformats.org/drawingml/2006/table">
            <a:tbl>
              <a:tblPr firstRow="1" bandRow="1">
                <a:tableStyleId>{5C22544A-7EE6-4342-B048-85BDC9FD1C3A}</a:tableStyleId>
              </a:tblPr>
              <a:tblGrid>
                <a:gridCol w="1023572">
                  <a:extLst>
                    <a:ext uri="{9D8B030D-6E8A-4147-A177-3AD203B41FA5}">
                      <a16:colId xmlns:a16="http://schemas.microsoft.com/office/drawing/2014/main" val="4020746222"/>
                    </a:ext>
                  </a:extLst>
                </a:gridCol>
                <a:gridCol w="1023572">
                  <a:extLst>
                    <a:ext uri="{9D8B030D-6E8A-4147-A177-3AD203B41FA5}">
                      <a16:colId xmlns:a16="http://schemas.microsoft.com/office/drawing/2014/main" val="2810630545"/>
                    </a:ext>
                  </a:extLst>
                </a:gridCol>
                <a:gridCol w="1023572">
                  <a:extLst>
                    <a:ext uri="{9D8B030D-6E8A-4147-A177-3AD203B41FA5}">
                      <a16:colId xmlns:a16="http://schemas.microsoft.com/office/drawing/2014/main" val="2850059185"/>
                    </a:ext>
                  </a:extLst>
                </a:gridCol>
              </a:tblGrid>
              <a:tr h="313042">
                <a:tc>
                  <a:txBody>
                    <a:bodyPr/>
                    <a:lstStyle/>
                    <a:p>
                      <a:endParaRPr lang="pl-PL"/>
                    </a:p>
                  </a:txBody>
                  <a:tcPr/>
                </a:tc>
                <a:tc>
                  <a:txBody>
                    <a:bodyPr/>
                    <a:lstStyle/>
                    <a:p>
                      <a:pPr algn="ctr"/>
                      <a:r>
                        <a:rPr lang="pl-PL" err="1"/>
                        <a:t>train</a:t>
                      </a:r>
                      <a:endParaRPr lang="pl-PL"/>
                    </a:p>
                  </a:txBody>
                  <a:tcPr/>
                </a:tc>
                <a:tc>
                  <a:txBody>
                    <a:bodyPr/>
                    <a:lstStyle/>
                    <a:p>
                      <a:pPr algn="ctr"/>
                      <a:r>
                        <a:rPr lang="pl-PL"/>
                        <a:t>test</a:t>
                      </a:r>
                    </a:p>
                  </a:txBody>
                  <a:tcPr/>
                </a:tc>
                <a:extLst>
                  <a:ext uri="{0D108BD9-81ED-4DB2-BD59-A6C34878D82A}">
                    <a16:rowId xmlns:a16="http://schemas.microsoft.com/office/drawing/2014/main" val="634525156"/>
                  </a:ext>
                </a:extLst>
              </a:tr>
              <a:tr h="313042">
                <a:tc gridSpan="3">
                  <a:txBody>
                    <a:bodyPr/>
                    <a:lstStyle/>
                    <a:p>
                      <a:pPr algn="ctr"/>
                      <a:r>
                        <a:rPr lang="pl-PL" err="1"/>
                        <a:t>Linear</a:t>
                      </a:r>
                      <a:r>
                        <a:rPr lang="pl-PL"/>
                        <a:t> </a:t>
                      </a:r>
                      <a:r>
                        <a:rPr lang="pl-PL" err="1"/>
                        <a:t>regression</a:t>
                      </a:r>
                      <a:endParaRPr lang="pl-PL"/>
                    </a:p>
                  </a:txBody>
                  <a:tcPr/>
                </a:tc>
                <a:tc hMerge="1">
                  <a:txBody>
                    <a:bodyPr/>
                    <a:lstStyle/>
                    <a:p>
                      <a:pPr algn="ctr"/>
                      <a:endParaRPr lang="pl-PL"/>
                    </a:p>
                  </a:txBody>
                  <a:tcPr/>
                </a:tc>
                <a:tc hMerge="1">
                  <a:txBody>
                    <a:bodyPr/>
                    <a:lstStyle/>
                    <a:p>
                      <a:pPr algn="ctr"/>
                      <a:endParaRPr lang="pl-PL"/>
                    </a:p>
                  </a:txBody>
                  <a:tcPr/>
                </a:tc>
                <a:extLst>
                  <a:ext uri="{0D108BD9-81ED-4DB2-BD59-A6C34878D82A}">
                    <a16:rowId xmlns:a16="http://schemas.microsoft.com/office/drawing/2014/main" val="2591483990"/>
                  </a:ext>
                </a:extLst>
              </a:tr>
              <a:tr h="313042">
                <a:tc>
                  <a:txBody>
                    <a:bodyPr/>
                    <a:lstStyle/>
                    <a:p>
                      <a:r>
                        <a:rPr lang="pl-PL"/>
                        <a:t>RMSE</a:t>
                      </a:r>
                    </a:p>
                  </a:txBody>
                  <a:tcPr/>
                </a:tc>
                <a:tc>
                  <a:txBody>
                    <a:bodyPr/>
                    <a:lstStyle/>
                    <a:p>
                      <a:pPr lvl="0" algn="ctr">
                        <a:buNone/>
                      </a:pPr>
                      <a:r>
                        <a:rPr lang="pl-PL"/>
                        <a:t>42.67</a:t>
                      </a:r>
                    </a:p>
                  </a:txBody>
                  <a:tcPr/>
                </a:tc>
                <a:tc>
                  <a:txBody>
                    <a:bodyPr/>
                    <a:lstStyle/>
                    <a:p>
                      <a:pPr lvl="0" algn="ctr">
                        <a:buNone/>
                      </a:pPr>
                      <a:r>
                        <a:rPr lang="pl-PL"/>
                        <a:t>41.47</a:t>
                      </a:r>
                    </a:p>
                  </a:txBody>
                  <a:tcPr/>
                </a:tc>
                <a:extLst>
                  <a:ext uri="{0D108BD9-81ED-4DB2-BD59-A6C34878D82A}">
                    <a16:rowId xmlns:a16="http://schemas.microsoft.com/office/drawing/2014/main" val="1938498249"/>
                  </a:ext>
                </a:extLst>
              </a:tr>
              <a:tr h="313042">
                <a:tc gridSpan="3">
                  <a:txBody>
                    <a:bodyPr/>
                    <a:lstStyle/>
                    <a:p>
                      <a:pPr algn="ctr"/>
                      <a:r>
                        <a:rPr lang="pl-PL" err="1"/>
                        <a:t>XGBoost</a:t>
                      </a:r>
                      <a:r>
                        <a:rPr lang="pl-PL"/>
                        <a:t> </a:t>
                      </a:r>
                      <a:r>
                        <a:rPr lang="pl-PL" err="1"/>
                        <a:t>regressor</a:t>
                      </a:r>
                      <a:endParaRPr lang="pl-PL"/>
                    </a:p>
                  </a:txBody>
                  <a:tcPr/>
                </a:tc>
                <a:tc hMerge="1">
                  <a:txBody>
                    <a:bodyPr/>
                    <a:lstStyle/>
                    <a:p>
                      <a:pPr lvl="0" algn="ctr">
                        <a:buNone/>
                      </a:pPr>
                      <a:endParaRPr lang="pl-PL"/>
                    </a:p>
                  </a:txBody>
                  <a:tcPr/>
                </a:tc>
                <a:tc hMerge="1">
                  <a:txBody>
                    <a:bodyPr/>
                    <a:lstStyle/>
                    <a:p>
                      <a:pPr lvl="0" algn="ctr">
                        <a:buNone/>
                      </a:pPr>
                      <a:endParaRPr lang="pl-PL"/>
                    </a:p>
                  </a:txBody>
                  <a:tcPr/>
                </a:tc>
                <a:extLst>
                  <a:ext uri="{0D108BD9-81ED-4DB2-BD59-A6C34878D82A}">
                    <a16:rowId xmlns:a16="http://schemas.microsoft.com/office/drawing/2014/main" val="1451676408"/>
                  </a:ext>
                </a:extLst>
              </a:tr>
              <a:tr h="313042">
                <a:tc>
                  <a:txBody>
                    <a:bodyPr/>
                    <a:lstStyle/>
                    <a:p>
                      <a:r>
                        <a:rPr lang="pl-PL"/>
                        <a:t>RMSE</a:t>
                      </a:r>
                    </a:p>
                  </a:txBody>
                  <a:tcPr/>
                </a:tc>
                <a:tc>
                  <a:txBody>
                    <a:bodyPr/>
                    <a:lstStyle/>
                    <a:p>
                      <a:pPr lvl="0" algn="ctr">
                        <a:buNone/>
                      </a:pPr>
                      <a:r>
                        <a:rPr lang="pl-PL"/>
                        <a:t>32.51</a:t>
                      </a:r>
                    </a:p>
                  </a:txBody>
                  <a:tcPr/>
                </a:tc>
                <a:tc>
                  <a:txBody>
                    <a:bodyPr/>
                    <a:lstStyle/>
                    <a:p>
                      <a:pPr lvl="0" algn="ctr">
                        <a:buNone/>
                      </a:pPr>
                      <a:r>
                        <a:rPr lang="pl-PL"/>
                        <a:t>41.18</a:t>
                      </a:r>
                    </a:p>
                  </a:txBody>
                  <a:tcPr/>
                </a:tc>
                <a:extLst>
                  <a:ext uri="{0D108BD9-81ED-4DB2-BD59-A6C34878D82A}">
                    <a16:rowId xmlns:a16="http://schemas.microsoft.com/office/drawing/2014/main" val="3107097600"/>
                  </a:ext>
                </a:extLst>
              </a:tr>
            </a:tbl>
          </a:graphicData>
        </a:graphic>
      </p:graphicFrame>
      <p:graphicFrame>
        <p:nvGraphicFramePr>
          <p:cNvPr id="26" name="Tabela 25">
            <a:extLst>
              <a:ext uri="{FF2B5EF4-FFF2-40B4-BE49-F238E27FC236}">
                <a16:creationId xmlns:a16="http://schemas.microsoft.com/office/drawing/2014/main" id="{AAC976B1-D90B-1346-A1CD-A8C95A61B9B0}"/>
              </a:ext>
            </a:extLst>
          </p:cNvPr>
          <p:cNvGraphicFramePr>
            <a:graphicFrameLocks noGrp="1"/>
          </p:cNvGraphicFramePr>
          <p:nvPr>
            <p:extLst>
              <p:ext uri="{D42A27DB-BD31-4B8C-83A1-F6EECF244321}">
                <p14:modId xmlns:p14="http://schemas.microsoft.com/office/powerpoint/2010/main" val="1183697308"/>
              </p:ext>
            </p:extLst>
          </p:nvPr>
        </p:nvGraphicFramePr>
        <p:xfrm>
          <a:off x="4303432" y="4629528"/>
          <a:ext cx="3351534" cy="1828800"/>
        </p:xfrm>
        <a:graphic>
          <a:graphicData uri="http://schemas.openxmlformats.org/drawingml/2006/table">
            <a:tbl>
              <a:tblPr firstRow="1" bandRow="1">
                <a:tableStyleId>{5C22544A-7EE6-4342-B048-85BDC9FD1C3A}</a:tableStyleId>
              </a:tblPr>
              <a:tblGrid>
                <a:gridCol w="1117178">
                  <a:extLst>
                    <a:ext uri="{9D8B030D-6E8A-4147-A177-3AD203B41FA5}">
                      <a16:colId xmlns:a16="http://schemas.microsoft.com/office/drawing/2014/main" val="4020746222"/>
                    </a:ext>
                  </a:extLst>
                </a:gridCol>
                <a:gridCol w="1117178">
                  <a:extLst>
                    <a:ext uri="{9D8B030D-6E8A-4147-A177-3AD203B41FA5}">
                      <a16:colId xmlns:a16="http://schemas.microsoft.com/office/drawing/2014/main" val="2810630545"/>
                    </a:ext>
                  </a:extLst>
                </a:gridCol>
                <a:gridCol w="1117178">
                  <a:extLst>
                    <a:ext uri="{9D8B030D-6E8A-4147-A177-3AD203B41FA5}">
                      <a16:colId xmlns:a16="http://schemas.microsoft.com/office/drawing/2014/main" val="2850059185"/>
                    </a:ext>
                  </a:extLst>
                </a:gridCol>
              </a:tblGrid>
              <a:tr h="356659">
                <a:tc>
                  <a:txBody>
                    <a:bodyPr/>
                    <a:lstStyle/>
                    <a:p>
                      <a:endParaRPr lang="pl-PL"/>
                    </a:p>
                  </a:txBody>
                  <a:tcPr/>
                </a:tc>
                <a:tc>
                  <a:txBody>
                    <a:bodyPr/>
                    <a:lstStyle/>
                    <a:p>
                      <a:pPr algn="ctr"/>
                      <a:r>
                        <a:rPr lang="pl-PL" err="1"/>
                        <a:t>train</a:t>
                      </a:r>
                      <a:endParaRPr lang="pl-PL"/>
                    </a:p>
                  </a:txBody>
                  <a:tcPr/>
                </a:tc>
                <a:tc>
                  <a:txBody>
                    <a:bodyPr/>
                    <a:lstStyle/>
                    <a:p>
                      <a:pPr algn="ctr"/>
                      <a:r>
                        <a:rPr lang="pl-PL"/>
                        <a:t>test</a:t>
                      </a:r>
                    </a:p>
                  </a:txBody>
                  <a:tcPr/>
                </a:tc>
                <a:extLst>
                  <a:ext uri="{0D108BD9-81ED-4DB2-BD59-A6C34878D82A}">
                    <a16:rowId xmlns:a16="http://schemas.microsoft.com/office/drawing/2014/main" val="634525156"/>
                  </a:ext>
                </a:extLst>
              </a:tr>
              <a:tr h="356659">
                <a:tc gridSpan="3">
                  <a:txBody>
                    <a:bodyPr/>
                    <a:lstStyle/>
                    <a:p>
                      <a:pPr algn="ctr"/>
                      <a:r>
                        <a:rPr lang="pl-PL" err="1"/>
                        <a:t>Linear</a:t>
                      </a:r>
                      <a:r>
                        <a:rPr lang="pl-PL"/>
                        <a:t> </a:t>
                      </a:r>
                      <a:r>
                        <a:rPr lang="pl-PL" err="1"/>
                        <a:t>regression</a:t>
                      </a:r>
                      <a:endParaRPr lang="pl-PL"/>
                    </a:p>
                  </a:txBody>
                  <a:tcPr/>
                </a:tc>
                <a:tc hMerge="1">
                  <a:txBody>
                    <a:bodyPr/>
                    <a:lstStyle/>
                    <a:p>
                      <a:pPr algn="ctr"/>
                      <a:endParaRPr lang="pl-PL"/>
                    </a:p>
                  </a:txBody>
                  <a:tcPr/>
                </a:tc>
                <a:tc hMerge="1">
                  <a:txBody>
                    <a:bodyPr/>
                    <a:lstStyle/>
                    <a:p>
                      <a:pPr algn="ctr"/>
                      <a:endParaRPr lang="pl-PL"/>
                    </a:p>
                  </a:txBody>
                  <a:tcPr/>
                </a:tc>
                <a:extLst>
                  <a:ext uri="{0D108BD9-81ED-4DB2-BD59-A6C34878D82A}">
                    <a16:rowId xmlns:a16="http://schemas.microsoft.com/office/drawing/2014/main" val="2591483990"/>
                  </a:ext>
                </a:extLst>
              </a:tr>
              <a:tr h="356659">
                <a:tc>
                  <a:txBody>
                    <a:bodyPr/>
                    <a:lstStyle/>
                    <a:p>
                      <a:r>
                        <a:rPr lang="pl-PL"/>
                        <a:t>RMSE</a:t>
                      </a:r>
                    </a:p>
                  </a:txBody>
                  <a:tcPr/>
                </a:tc>
                <a:tc>
                  <a:txBody>
                    <a:bodyPr/>
                    <a:lstStyle/>
                    <a:p>
                      <a:pPr lvl="0" algn="ctr">
                        <a:buNone/>
                      </a:pPr>
                      <a:r>
                        <a:rPr lang="pl-PL"/>
                        <a:t>44.48</a:t>
                      </a:r>
                    </a:p>
                  </a:txBody>
                  <a:tcPr/>
                </a:tc>
                <a:tc>
                  <a:txBody>
                    <a:bodyPr/>
                    <a:lstStyle/>
                    <a:p>
                      <a:pPr lvl="0" algn="ctr">
                        <a:buNone/>
                      </a:pPr>
                      <a:r>
                        <a:rPr lang="pl-PL"/>
                        <a:t>43.58</a:t>
                      </a:r>
                    </a:p>
                  </a:txBody>
                  <a:tcPr/>
                </a:tc>
                <a:extLst>
                  <a:ext uri="{0D108BD9-81ED-4DB2-BD59-A6C34878D82A}">
                    <a16:rowId xmlns:a16="http://schemas.microsoft.com/office/drawing/2014/main" val="1938498249"/>
                  </a:ext>
                </a:extLst>
              </a:tr>
              <a:tr h="356659">
                <a:tc gridSpan="3">
                  <a:txBody>
                    <a:bodyPr/>
                    <a:lstStyle/>
                    <a:p>
                      <a:pPr algn="ctr"/>
                      <a:r>
                        <a:rPr lang="pl-PL" err="1"/>
                        <a:t>XGBoost</a:t>
                      </a:r>
                      <a:r>
                        <a:rPr lang="pl-PL"/>
                        <a:t> </a:t>
                      </a:r>
                      <a:r>
                        <a:rPr lang="pl-PL" err="1"/>
                        <a:t>regressor</a:t>
                      </a:r>
                      <a:endParaRPr lang="pl-PL"/>
                    </a:p>
                  </a:txBody>
                  <a:tcPr/>
                </a:tc>
                <a:tc hMerge="1">
                  <a:txBody>
                    <a:bodyPr/>
                    <a:lstStyle/>
                    <a:p>
                      <a:pPr lvl="0" algn="ctr">
                        <a:buNone/>
                      </a:pPr>
                      <a:endParaRPr lang="pl-PL"/>
                    </a:p>
                  </a:txBody>
                  <a:tcPr/>
                </a:tc>
                <a:tc hMerge="1">
                  <a:txBody>
                    <a:bodyPr/>
                    <a:lstStyle/>
                    <a:p>
                      <a:pPr lvl="0" algn="ctr">
                        <a:buNone/>
                      </a:pPr>
                      <a:endParaRPr lang="pl-PL"/>
                    </a:p>
                  </a:txBody>
                  <a:tcPr/>
                </a:tc>
                <a:extLst>
                  <a:ext uri="{0D108BD9-81ED-4DB2-BD59-A6C34878D82A}">
                    <a16:rowId xmlns:a16="http://schemas.microsoft.com/office/drawing/2014/main" val="1451676408"/>
                  </a:ext>
                </a:extLst>
              </a:tr>
              <a:tr h="356659">
                <a:tc>
                  <a:txBody>
                    <a:bodyPr/>
                    <a:lstStyle/>
                    <a:p>
                      <a:r>
                        <a:rPr lang="pl-PL"/>
                        <a:t>RMSE</a:t>
                      </a:r>
                    </a:p>
                  </a:txBody>
                  <a:tcPr/>
                </a:tc>
                <a:tc>
                  <a:txBody>
                    <a:bodyPr/>
                    <a:lstStyle/>
                    <a:p>
                      <a:pPr lvl="0" algn="ctr">
                        <a:buNone/>
                      </a:pPr>
                      <a:r>
                        <a:rPr lang="pl-PL"/>
                        <a:t>39.67</a:t>
                      </a:r>
                    </a:p>
                  </a:txBody>
                  <a:tcPr/>
                </a:tc>
                <a:tc>
                  <a:txBody>
                    <a:bodyPr/>
                    <a:lstStyle/>
                    <a:p>
                      <a:pPr lvl="0" algn="ctr">
                        <a:buNone/>
                      </a:pPr>
                      <a:r>
                        <a:rPr lang="pl-PL"/>
                        <a:t>42.08</a:t>
                      </a:r>
                    </a:p>
                  </a:txBody>
                  <a:tcPr/>
                </a:tc>
                <a:extLst>
                  <a:ext uri="{0D108BD9-81ED-4DB2-BD59-A6C34878D82A}">
                    <a16:rowId xmlns:a16="http://schemas.microsoft.com/office/drawing/2014/main" val="3107097600"/>
                  </a:ext>
                </a:extLst>
              </a:tr>
            </a:tbl>
          </a:graphicData>
        </a:graphic>
      </p:graphicFrame>
      <p:sp>
        <p:nvSpPr>
          <p:cNvPr id="3" name="TextBox 2">
            <a:extLst>
              <a:ext uri="{FF2B5EF4-FFF2-40B4-BE49-F238E27FC236}">
                <a16:creationId xmlns:a16="http://schemas.microsoft.com/office/drawing/2014/main" id="{29F59E07-CA2E-4254-B613-1355DECEC1D9}"/>
              </a:ext>
            </a:extLst>
          </p:cNvPr>
          <p:cNvSpPr txBox="1"/>
          <p:nvPr/>
        </p:nvSpPr>
        <p:spPr>
          <a:xfrm>
            <a:off x="1009708" y="572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mean price: 145.96</a:t>
            </a:r>
          </a:p>
        </p:txBody>
      </p:sp>
      <p:sp>
        <p:nvSpPr>
          <p:cNvPr id="17" name="TextBox 16">
            <a:extLst>
              <a:ext uri="{FF2B5EF4-FFF2-40B4-BE49-F238E27FC236}">
                <a16:creationId xmlns:a16="http://schemas.microsoft.com/office/drawing/2014/main" id="{A52D92E6-EE2B-4AEC-AAD4-B101011C9165}"/>
              </a:ext>
            </a:extLst>
          </p:cNvPr>
          <p:cNvSpPr txBox="1"/>
          <p:nvPr/>
        </p:nvSpPr>
        <p:spPr>
          <a:xfrm>
            <a:off x="5126400" y="572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mean price: 105.74</a:t>
            </a:r>
          </a:p>
        </p:txBody>
      </p:sp>
      <p:sp>
        <p:nvSpPr>
          <p:cNvPr id="18" name="TextBox 17">
            <a:extLst>
              <a:ext uri="{FF2B5EF4-FFF2-40B4-BE49-F238E27FC236}">
                <a16:creationId xmlns:a16="http://schemas.microsoft.com/office/drawing/2014/main" id="{43A29D03-A4E9-4ABF-9762-1E5C3B8AF4EA}"/>
              </a:ext>
            </a:extLst>
          </p:cNvPr>
          <p:cNvSpPr txBox="1"/>
          <p:nvPr/>
        </p:nvSpPr>
        <p:spPr>
          <a:xfrm>
            <a:off x="9299054" y="572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mean price: 88.90</a:t>
            </a:r>
          </a:p>
        </p:txBody>
      </p:sp>
    </p:spTree>
    <p:extLst>
      <p:ext uri="{BB962C8B-B14F-4D97-AF65-F5344CB8AC3E}">
        <p14:creationId xmlns:p14="http://schemas.microsoft.com/office/powerpoint/2010/main" val="989434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9A78DAD6-9CE2-F64F-886C-682424EEE1E0}"/>
              </a:ext>
            </a:extLst>
          </p:cNvPr>
          <p:cNvSpPr>
            <a:spLocks noGrp="1"/>
          </p:cNvSpPr>
          <p:nvPr>
            <p:ph type="sldNum" sz="quarter" idx="12"/>
          </p:nvPr>
        </p:nvSpPr>
        <p:spPr/>
        <p:txBody>
          <a:bodyPr/>
          <a:lstStyle/>
          <a:p>
            <a:fld id="{48F63A3B-78C7-47BE-AE5E-E10140E04643}" type="slidenum">
              <a:rPr lang="en-US" smtClean="0"/>
              <a:t>22</a:t>
            </a:fld>
            <a:endParaRPr lang="en-US"/>
          </a:p>
        </p:txBody>
      </p:sp>
      <p:sp>
        <p:nvSpPr>
          <p:cNvPr id="5" name="Title 1">
            <a:extLst>
              <a:ext uri="{FF2B5EF4-FFF2-40B4-BE49-F238E27FC236}">
                <a16:creationId xmlns:a16="http://schemas.microsoft.com/office/drawing/2014/main" id="{4F85F217-F9F3-8440-A7CB-C4C88556EFDF}"/>
              </a:ext>
            </a:extLst>
          </p:cNvPr>
          <p:cNvSpPr txBox="1">
            <a:spLocks/>
          </p:cNvSpPr>
          <p:nvPr/>
        </p:nvSpPr>
        <p:spPr>
          <a:xfrm>
            <a:off x="978792" y="222342"/>
            <a:ext cx="2972688" cy="492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Bronx</a:t>
            </a:r>
            <a:endParaRPr lang="pl-PL" sz="3600" b="1">
              <a:cs typeface="Calibri Light"/>
            </a:endParaRPr>
          </a:p>
        </p:txBody>
      </p:sp>
      <p:sp>
        <p:nvSpPr>
          <p:cNvPr id="6" name="Title 1">
            <a:extLst>
              <a:ext uri="{FF2B5EF4-FFF2-40B4-BE49-F238E27FC236}">
                <a16:creationId xmlns:a16="http://schemas.microsoft.com/office/drawing/2014/main" id="{C55EB8FF-DEEC-BD4E-8E03-66907E52634F}"/>
              </a:ext>
            </a:extLst>
          </p:cNvPr>
          <p:cNvSpPr txBox="1">
            <a:spLocks/>
          </p:cNvSpPr>
          <p:nvPr/>
        </p:nvSpPr>
        <p:spPr>
          <a:xfrm>
            <a:off x="5127240" y="128654"/>
            <a:ext cx="2774965"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Staten Island</a:t>
            </a:r>
            <a:endParaRPr lang="pl-PL" sz="3600" b="1">
              <a:cs typeface="Calibri Light"/>
            </a:endParaRPr>
          </a:p>
        </p:txBody>
      </p:sp>
      <p:pic>
        <p:nvPicPr>
          <p:cNvPr id="9" name="Obraz 5" descr="Obraz zawierający mapa&#10;&#10;Opis wygenerowany automatycznie">
            <a:extLst>
              <a:ext uri="{FF2B5EF4-FFF2-40B4-BE49-F238E27FC236}">
                <a16:creationId xmlns:a16="http://schemas.microsoft.com/office/drawing/2014/main" id="{3ABE0093-ADE0-7046-B212-EFAEE5E6850E}"/>
              </a:ext>
            </a:extLst>
          </p:cNvPr>
          <p:cNvPicPr>
            <a:picLocks noChangeAspect="1"/>
          </p:cNvPicPr>
          <p:nvPr/>
        </p:nvPicPr>
        <p:blipFill>
          <a:blip r:embed="rId2"/>
          <a:stretch>
            <a:fillRect/>
          </a:stretch>
        </p:blipFill>
        <p:spPr>
          <a:xfrm>
            <a:off x="4298912" y="986481"/>
            <a:ext cx="3460596" cy="3688759"/>
          </a:xfrm>
          <a:prstGeom prst="rect">
            <a:avLst/>
          </a:prstGeom>
        </p:spPr>
      </p:pic>
      <p:pic>
        <p:nvPicPr>
          <p:cNvPr id="12" name="Obraz 6" descr="Obraz zawierający mapa&#10;&#10;Opis wygenerowany automatycznie">
            <a:extLst>
              <a:ext uri="{FF2B5EF4-FFF2-40B4-BE49-F238E27FC236}">
                <a16:creationId xmlns:a16="http://schemas.microsoft.com/office/drawing/2014/main" id="{ADD6CE87-3002-6442-822A-7CBF4867B083}"/>
              </a:ext>
            </a:extLst>
          </p:cNvPr>
          <p:cNvPicPr>
            <a:picLocks noChangeAspect="1"/>
          </p:cNvPicPr>
          <p:nvPr/>
        </p:nvPicPr>
        <p:blipFill>
          <a:blip r:embed="rId3"/>
          <a:stretch>
            <a:fillRect/>
          </a:stretch>
        </p:blipFill>
        <p:spPr>
          <a:xfrm>
            <a:off x="218203" y="986481"/>
            <a:ext cx="3424941" cy="3661871"/>
          </a:xfrm>
          <a:prstGeom prst="rect">
            <a:avLst/>
          </a:prstGeom>
        </p:spPr>
      </p:pic>
      <p:pic>
        <p:nvPicPr>
          <p:cNvPr id="13" name="Obraz 12">
            <a:extLst>
              <a:ext uri="{FF2B5EF4-FFF2-40B4-BE49-F238E27FC236}">
                <a16:creationId xmlns:a16="http://schemas.microsoft.com/office/drawing/2014/main" id="{DA091F4F-9356-094F-A5D5-F30D8C9D4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215" y="1034029"/>
            <a:ext cx="561634" cy="3638581"/>
          </a:xfrm>
          <a:prstGeom prst="rect">
            <a:avLst/>
          </a:prstGeom>
        </p:spPr>
      </p:pic>
      <p:pic>
        <p:nvPicPr>
          <p:cNvPr id="14" name="Obraz 13">
            <a:extLst>
              <a:ext uri="{FF2B5EF4-FFF2-40B4-BE49-F238E27FC236}">
                <a16:creationId xmlns:a16="http://schemas.microsoft.com/office/drawing/2014/main" id="{3E5C9A02-5CFD-064A-A0F8-BEC47A689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1312" y="1034024"/>
            <a:ext cx="561634" cy="3638581"/>
          </a:xfrm>
          <a:prstGeom prst="rect">
            <a:avLst/>
          </a:prstGeom>
        </p:spPr>
      </p:pic>
      <p:graphicFrame>
        <p:nvGraphicFramePr>
          <p:cNvPr id="15" name="Tabela 14">
            <a:extLst>
              <a:ext uri="{FF2B5EF4-FFF2-40B4-BE49-F238E27FC236}">
                <a16:creationId xmlns:a16="http://schemas.microsoft.com/office/drawing/2014/main" id="{48DA6556-9388-DE4D-8127-954389D3DB38}"/>
              </a:ext>
            </a:extLst>
          </p:cNvPr>
          <p:cNvGraphicFramePr>
            <a:graphicFrameLocks noGrp="1"/>
          </p:cNvGraphicFramePr>
          <p:nvPr>
            <p:extLst>
              <p:ext uri="{D42A27DB-BD31-4B8C-83A1-F6EECF244321}">
                <p14:modId xmlns:p14="http://schemas.microsoft.com/office/powerpoint/2010/main" val="1610382290"/>
              </p:ext>
            </p:extLst>
          </p:nvPr>
        </p:nvGraphicFramePr>
        <p:xfrm>
          <a:off x="218203" y="4683058"/>
          <a:ext cx="3351534" cy="1828800"/>
        </p:xfrm>
        <a:graphic>
          <a:graphicData uri="http://schemas.openxmlformats.org/drawingml/2006/table">
            <a:tbl>
              <a:tblPr firstRow="1" bandRow="1">
                <a:tableStyleId>{5C22544A-7EE6-4342-B048-85BDC9FD1C3A}</a:tableStyleId>
              </a:tblPr>
              <a:tblGrid>
                <a:gridCol w="1117178">
                  <a:extLst>
                    <a:ext uri="{9D8B030D-6E8A-4147-A177-3AD203B41FA5}">
                      <a16:colId xmlns:a16="http://schemas.microsoft.com/office/drawing/2014/main" val="4020746222"/>
                    </a:ext>
                  </a:extLst>
                </a:gridCol>
                <a:gridCol w="1117178">
                  <a:extLst>
                    <a:ext uri="{9D8B030D-6E8A-4147-A177-3AD203B41FA5}">
                      <a16:colId xmlns:a16="http://schemas.microsoft.com/office/drawing/2014/main" val="2810630545"/>
                    </a:ext>
                  </a:extLst>
                </a:gridCol>
                <a:gridCol w="1117178">
                  <a:extLst>
                    <a:ext uri="{9D8B030D-6E8A-4147-A177-3AD203B41FA5}">
                      <a16:colId xmlns:a16="http://schemas.microsoft.com/office/drawing/2014/main" val="2850059185"/>
                    </a:ext>
                  </a:extLst>
                </a:gridCol>
              </a:tblGrid>
              <a:tr h="356659">
                <a:tc>
                  <a:txBody>
                    <a:bodyPr/>
                    <a:lstStyle/>
                    <a:p>
                      <a:endParaRPr lang="pl-PL"/>
                    </a:p>
                  </a:txBody>
                  <a:tcPr/>
                </a:tc>
                <a:tc>
                  <a:txBody>
                    <a:bodyPr/>
                    <a:lstStyle/>
                    <a:p>
                      <a:pPr algn="ctr"/>
                      <a:r>
                        <a:rPr lang="pl-PL" err="1"/>
                        <a:t>train</a:t>
                      </a:r>
                      <a:endParaRPr lang="pl-PL"/>
                    </a:p>
                  </a:txBody>
                  <a:tcPr/>
                </a:tc>
                <a:tc>
                  <a:txBody>
                    <a:bodyPr/>
                    <a:lstStyle/>
                    <a:p>
                      <a:pPr algn="ctr"/>
                      <a:r>
                        <a:rPr lang="pl-PL"/>
                        <a:t>test</a:t>
                      </a:r>
                    </a:p>
                  </a:txBody>
                  <a:tcPr/>
                </a:tc>
                <a:extLst>
                  <a:ext uri="{0D108BD9-81ED-4DB2-BD59-A6C34878D82A}">
                    <a16:rowId xmlns:a16="http://schemas.microsoft.com/office/drawing/2014/main" val="634525156"/>
                  </a:ext>
                </a:extLst>
              </a:tr>
              <a:tr h="356659">
                <a:tc gridSpan="3">
                  <a:txBody>
                    <a:bodyPr/>
                    <a:lstStyle/>
                    <a:p>
                      <a:pPr algn="ctr"/>
                      <a:r>
                        <a:rPr lang="pl-PL" err="1"/>
                        <a:t>Linear</a:t>
                      </a:r>
                      <a:r>
                        <a:rPr lang="pl-PL"/>
                        <a:t> </a:t>
                      </a:r>
                      <a:r>
                        <a:rPr lang="pl-PL" err="1"/>
                        <a:t>regression</a:t>
                      </a:r>
                      <a:endParaRPr lang="pl-PL"/>
                    </a:p>
                  </a:txBody>
                  <a:tcPr/>
                </a:tc>
                <a:tc hMerge="1">
                  <a:txBody>
                    <a:bodyPr/>
                    <a:lstStyle/>
                    <a:p>
                      <a:pPr algn="ctr"/>
                      <a:endParaRPr lang="pl-PL"/>
                    </a:p>
                  </a:txBody>
                  <a:tcPr/>
                </a:tc>
                <a:tc hMerge="1">
                  <a:txBody>
                    <a:bodyPr/>
                    <a:lstStyle/>
                    <a:p>
                      <a:pPr algn="ctr"/>
                      <a:endParaRPr lang="pl-PL"/>
                    </a:p>
                  </a:txBody>
                  <a:tcPr/>
                </a:tc>
                <a:extLst>
                  <a:ext uri="{0D108BD9-81ED-4DB2-BD59-A6C34878D82A}">
                    <a16:rowId xmlns:a16="http://schemas.microsoft.com/office/drawing/2014/main" val="2591483990"/>
                  </a:ext>
                </a:extLst>
              </a:tr>
              <a:tr h="356659">
                <a:tc>
                  <a:txBody>
                    <a:bodyPr/>
                    <a:lstStyle/>
                    <a:p>
                      <a:r>
                        <a:rPr lang="pl-PL"/>
                        <a:t>RMSE</a:t>
                      </a:r>
                    </a:p>
                  </a:txBody>
                  <a:tcPr/>
                </a:tc>
                <a:tc>
                  <a:txBody>
                    <a:bodyPr/>
                    <a:lstStyle/>
                    <a:p>
                      <a:pPr lvl="0" algn="ctr">
                        <a:buNone/>
                      </a:pPr>
                      <a:r>
                        <a:rPr lang="pl-PL"/>
                        <a:t>39.02</a:t>
                      </a:r>
                    </a:p>
                  </a:txBody>
                  <a:tcPr/>
                </a:tc>
                <a:tc>
                  <a:txBody>
                    <a:bodyPr/>
                    <a:lstStyle/>
                    <a:p>
                      <a:pPr lvl="0" algn="ctr">
                        <a:buNone/>
                      </a:pPr>
                      <a:r>
                        <a:rPr lang="pl-PL"/>
                        <a:t>40.51</a:t>
                      </a:r>
                    </a:p>
                  </a:txBody>
                  <a:tcPr/>
                </a:tc>
                <a:extLst>
                  <a:ext uri="{0D108BD9-81ED-4DB2-BD59-A6C34878D82A}">
                    <a16:rowId xmlns:a16="http://schemas.microsoft.com/office/drawing/2014/main" val="1938498249"/>
                  </a:ext>
                </a:extLst>
              </a:tr>
              <a:tr h="356659">
                <a:tc gridSpan="3">
                  <a:txBody>
                    <a:bodyPr/>
                    <a:lstStyle/>
                    <a:p>
                      <a:pPr algn="ctr"/>
                      <a:r>
                        <a:rPr lang="pl-PL" err="1"/>
                        <a:t>XGBoost</a:t>
                      </a:r>
                      <a:r>
                        <a:rPr lang="pl-PL"/>
                        <a:t> </a:t>
                      </a:r>
                      <a:r>
                        <a:rPr lang="pl-PL" err="1"/>
                        <a:t>regressor</a:t>
                      </a:r>
                      <a:endParaRPr lang="pl-PL"/>
                    </a:p>
                  </a:txBody>
                  <a:tcPr/>
                </a:tc>
                <a:tc hMerge="1">
                  <a:txBody>
                    <a:bodyPr/>
                    <a:lstStyle/>
                    <a:p>
                      <a:pPr lvl="0" algn="ctr">
                        <a:buNone/>
                      </a:pPr>
                      <a:endParaRPr lang="pl-PL"/>
                    </a:p>
                  </a:txBody>
                  <a:tcPr/>
                </a:tc>
                <a:tc hMerge="1">
                  <a:txBody>
                    <a:bodyPr/>
                    <a:lstStyle/>
                    <a:p>
                      <a:pPr lvl="0" algn="ctr">
                        <a:buNone/>
                      </a:pPr>
                      <a:endParaRPr lang="pl-PL"/>
                    </a:p>
                  </a:txBody>
                  <a:tcPr/>
                </a:tc>
                <a:extLst>
                  <a:ext uri="{0D108BD9-81ED-4DB2-BD59-A6C34878D82A}">
                    <a16:rowId xmlns:a16="http://schemas.microsoft.com/office/drawing/2014/main" val="1451676408"/>
                  </a:ext>
                </a:extLst>
              </a:tr>
              <a:tr h="356659">
                <a:tc>
                  <a:txBody>
                    <a:bodyPr/>
                    <a:lstStyle/>
                    <a:p>
                      <a:r>
                        <a:rPr lang="pl-PL"/>
                        <a:t>RMSE</a:t>
                      </a:r>
                    </a:p>
                  </a:txBody>
                  <a:tcPr/>
                </a:tc>
                <a:tc>
                  <a:txBody>
                    <a:bodyPr/>
                    <a:lstStyle/>
                    <a:p>
                      <a:pPr lvl="0" algn="ctr">
                        <a:buNone/>
                      </a:pPr>
                      <a:r>
                        <a:rPr lang="pl-PL"/>
                        <a:t>14.95</a:t>
                      </a:r>
                    </a:p>
                  </a:txBody>
                  <a:tcPr/>
                </a:tc>
                <a:tc>
                  <a:txBody>
                    <a:bodyPr/>
                    <a:lstStyle/>
                    <a:p>
                      <a:pPr lvl="0" algn="ctr">
                        <a:buNone/>
                      </a:pPr>
                      <a:r>
                        <a:rPr lang="pl-PL"/>
                        <a:t>46.06</a:t>
                      </a:r>
                    </a:p>
                  </a:txBody>
                  <a:tcPr/>
                </a:tc>
                <a:extLst>
                  <a:ext uri="{0D108BD9-81ED-4DB2-BD59-A6C34878D82A}">
                    <a16:rowId xmlns:a16="http://schemas.microsoft.com/office/drawing/2014/main" val="3107097600"/>
                  </a:ext>
                </a:extLst>
              </a:tr>
            </a:tbl>
          </a:graphicData>
        </a:graphic>
      </p:graphicFrame>
      <p:graphicFrame>
        <p:nvGraphicFramePr>
          <p:cNvPr id="16" name="Tabela 15">
            <a:extLst>
              <a:ext uri="{FF2B5EF4-FFF2-40B4-BE49-F238E27FC236}">
                <a16:creationId xmlns:a16="http://schemas.microsoft.com/office/drawing/2014/main" id="{A338521C-EDF3-F24F-9B2E-7BB367DD5D1C}"/>
              </a:ext>
            </a:extLst>
          </p:cNvPr>
          <p:cNvGraphicFramePr>
            <a:graphicFrameLocks noGrp="1"/>
          </p:cNvGraphicFramePr>
          <p:nvPr>
            <p:extLst>
              <p:ext uri="{D42A27DB-BD31-4B8C-83A1-F6EECF244321}">
                <p14:modId xmlns:p14="http://schemas.microsoft.com/office/powerpoint/2010/main" val="2725028953"/>
              </p:ext>
            </p:extLst>
          </p:nvPr>
        </p:nvGraphicFramePr>
        <p:xfrm>
          <a:off x="4320839" y="4683058"/>
          <a:ext cx="3351534" cy="1828800"/>
        </p:xfrm>
        <a:graphic>
          <a:graphicData uri="http://schemas.openxmlformats.org/drawingml/2006/table">
            <a:tbl>
              <a:tblPr firstRow="1" bandRow="1">
                <a:tableStyleId>{5C22544A-7EE6-4342-B048-85BDC9FD1C3A}</a:tableStyleId>
              </a:tblPr>
              <a:tblGrid>
                <a:gridCol w="1117178">
                  <a:extLst>
                    <a:ext uri="{9D8B030D-6E8A-4147-A177-3AD203B41FA5}">
                      <a16:colId xmlns:a16="http://schemas.microsoft.com/office/drawing/2014/main" val="4020746222"/>
                    </a:ext>
                  </a:extLst>
                </a:gridCol>
                <a:gridCol w="1117178">
                  <a:extLst>
                    <a:ext uri="{9D8B030D-6E8A-4147-A177-3AD203B41FA5}">
                      <a16:colId xmlns:a16="http://schemas.microsoft.com/office/drawing/2014/main" val="2810630545"/>
                    </a:ext>
                  </a:extLst>
                </a:gridCol>
                <a:gridCol w="1117178">
                  <a:extLst>
                    <a:ext uri="{9D8B030D-6E8A-4147-A177-3AD203B41FA5}">
                      <a16:colId xmlns:a16="http://schemas.microsoft.com/office/drawing/2014/main" val="2850059185"/>
                    </a:ext>
                  </a:extLst>
                </a:gridCol>
              </a:tblGrid>
              <a:tr h="356659">
                <a:tc>
                  <a:txBody>
                    <a:bodyPr/>
                    <a:lstStyle/>
                    <a:p>
                      <a:endParaRPr lang="pl-PL"/>
                    </a:p>
                  </a:txBody>
                  <a:tcPr/>
                </a:tc>
                <a:tc>
                  <a:txBody>
                    <a:bodyPr/>
                    <a:lstStyle/>
                    <a:p>
                      <a:pPr algn="ctr"/>
                      <a:r>
                        <a:rPr lang="pl-PL" err="1"/>
                        <a:t>train</a:t>
                      </a:r>
                      <a:endParaRPr lang="pl-PL"/>
                    </a:p>
                  </a:txBody>
                  <a:tcPr/>
                </a:tc>
                <a:tc>
                  <a:txBody>
                    <a:bodyPr/>
                    <a:lstStyle/>
                    <a:p>
                      <a:pPr algn="ctr"/>
                      <a:r>
                        <a:rPr lang="pl-PL"/>
                        <a:t>test</a:t>
                      </a:r>
                    </a:p>
                  </a:txBody>
                  <a:tcPr/>
                </a:tc>
                <a:extLst>
                  <a:ext uri="{0D108BD9-81ED-4DB2-BD59-A6C34878D82A}">
                    <a16:rowId xmlns:a16="http://schemas.microsoft.com/office/drawing/2014/main" val="634525156"/>
                  </a:ext>
                </a:extLst>
              </a:tr>
              <a:tr h="356659">
                <a:tc gridSpan="3">
                  <a:txBody>
                    <a:bodyPr/>
                    <a:lstStyle/>
                    <a:p>
                      <a:pPr algn="ctr"/>
                      <a:r>
                        <a:rPr lang="pl-PL" err="1"/>
                        <a:t>Linear</a:t>
                      </a:r>
                      <a:r>
                        <a:rPr lang="pl-PL"/>
                        <a:t> </a:t>
                      </a:r>
                      <a:r>
                        <a:rPr lang="pl-PL" err="1"/>
                        <a:t>regression</a:t>
                      </a:r>
                      <a:endParaRPr lang="pl-PL"/>
                    </a:p>
                  </a:txBody>
                  <a:tcPr/>
                </a:tc>
                <a:tc hMerge="1">
                  <a:txBody>
                    <a:bodyPr/>
                    <a:lstStyle/>
                    <a:p>
                      <a:pPr algn="ctr"/>
                      <a:endParaRPr lang="pl-PL"/>
                    </a:p>
                  </a:txBody>
                  <a:tcPr/>
                </a:tc>
                <a:tc hMerge="1">
                  <a:txBody>
                    <a:bodyPr/>
                    <a:lstStyle/>
                    <a:p>
                      <a:pPr algn="ctr"/>
                      <a:endParaRPr lang="pl-PL"/>
                    </a:p>
                  </a:txBody>
                  <a:tcPr/>
                </a:tc>
                <a:extLst>
                  <a:ext uri="{0D108BD9-81ED-4DB2-BD59-A6C34878D82A}">
                    <a16:rowId xmlns:a16="http://schemas.microsoft.com/office/drawing/2014/main" val="2591483990"/>
                  </a:ext>
                </a:extLst>
              </a:tr>
              <a:tr h="356659">
                <a:tc>
                  <a:txBody>
                    <a:bodyPr/>
                    <a:lstStyle/>
                    <a:p>
                      <a:r>
                        <a:rPr lang="pl-PL"/>
                        <a:t>RMSE</a:t>
                      </a:r>
                    </a:p>
                  </a:txBody>
                  <a:tcPr/>
                </a:tc>
                <a:tc>
                  <a:txBody>
                    <a:bodyPr/>
                    <a:lstStyle/>
                    <a:p>
                      <a:pPr lvl="0" algn="ctr">
                        <a:buNone/>
                      </a:pPr>
                      <a:r>
                        <a:rPr lang="pl-PL"/>
                        <a:t>46.27</a:t>
                      </a:r>
                    </a:p>
                  </a:txBody>
                  <a:tcPr/>
                </a:tc>
                <a:tc>
                  <a:txBody>
                    <a:bodyPr/>
                    <a:lstStyle/>
                    <a:p>
                      <a:pPr lvl="0" algn="ctr">
                        <a:buNone/>
                      </a:pPr>
                      <a:r>
                        <a:rPr lang="pl-PL"/>
                        <a:t>56.60</a:t>
                      </a:r>
                    </a:p>
                  </a:txBody>
                  <a:tcPr/>
                </a:tc>
                <a:extLst>
                  <a:ext uri="{0D108BD9-81ED-4DB2-BD59-A6C34878D82A}">
                    <a16:rowId xmlns:a16="http://schemas.microsoft.com/office/drawing/2014/main" val="1938498249"/>
                  </a:ext>
                </a:extLst>
              </a:tr>
              <a:tr h="356659">
                <a:tc gridSpan="3">
                  <a:txBody>
                    <a:bodyPr/>
                    <a:lstStyle/>
                    <a:p>
                      <a:pPr algn="ctr"/>
                      <a:r>
                        <a:rPr lang="pl-PL" err="1"/>
                        <a:t>XGBoost</a:t>
                      </a:r>
                      <a:r>
                        <a:rPr lang="pl-PL"/>
                        <a:t> </a:t>
                      </a:r>
                      <a:r>
                        <a:rPr lang="pl-PL" err="1"/>
                        <a:t>regressor</a:t>
                      </a:r>
                      <a:endParaRPr lang="pl-PL"/>
                    </a:p>
                  </a:txBody>
                  <a:tcPr/>
                </a:tc>
                <a:tc hMerge="1">
                  <a:txBody>
                    <a:bodyPr/>
                    <a:lstStyle/>
                    <a:p>
                      <a:pPr lvl="0" algn="ctr">
                        <a:buNone/>
                      </a:pPr>
                      <a:endParaRPr lang="pl-PL"/>
                    </a:p>
                  </a:txBody>
                  <a:tcPr/>
                </a:tc>
                <a:tc hMerge="1">
                  <a:txBody>
                    <a:bodyPr/>
                    <a:lstStyle/>
                    <a:p>
                      <a:pPr lvl="0" algn="ctr">
                        <a:buNone/>
                      </a:pPr>
                      <a:endParaRPr lang="pl-PL"/>
                    </a:p>
                  </a:txBody>
                  <a:tcPr/>
                </a:tc>
                <a:extLst>
                  <a:ext uri="{0D108BD9-81ED-4DB2-BD59-A6C34878D82A}">
                    <a16:rowId xmlns:a16="http://schemas.microsoft.com/office/drawing/2014/main" val="1451676408"/>
                  </a:ext>
                </a:extLst>
              </a:tr>
              <a:tr h="356659">
                <a:tc>
                  <a:txBody>
                    <a:bodyPr/>
                    <a:lstStyle/>
                    <a:p>
                      <a:r>
                        <a:rPr lang="pl-PL"/>
                        <a:t>RMSE</a:t>
                      </a:r>
                    </a:p>
                  </a:txBody>
                  <a:tcPr/>
                </a:tc>
                <a:tc>
                  <a:txBody>
                    <a:bodyPr/>
                    <a:lstStyle/>
                    <a:p>
                      <a:pPr lvl="0" algn="ctr">
                        <a:buNone/>
                      </a:pPr>
                      <a:r>
                        <a:rPr lang="pl-PL"/>
                        <a:t>5.53</a:t>
                      </a:r>
                    </a:p>
                  </a:txBody>
                  <a:tcPr/>
                </a:tc>
                <a:tc>
                  <a:txBody>
                    <a:bodyPr/>
                    <a:lstStyle/>
                    <a:p>
                      <a:pPr lvl="0" algn="ctr">
                        <a:buNone/>
                      </a:pPr>
                      <a:r>
                        <a:rPr lang="pl-PL"/>
                        <a:t>62.61</a:t>
                      </a:r>
                    </a:p>
                  </a:txBody>
                  <a:tcPr/>
                </a:tc>
                <a:extLst>
                  <a:ext uri="{0D108BD9-81ED-4DB2-BD59-A6C34878D82A}">
                    <a16:rowId xmlns:a16="http://schemas.microsoft.com/office/drawing/2014/main" val="3107097600"/>
                  </a:ext>
                </a:extLst>
              </a:tr>
            </a:tbl>
          </a:graphicData>
        </a:graphic>
      </p:graphicFrame>
      <p:sp>
        <p:nvSpPr>
          <p:cNvPr id="2" name="TextBox 1">
            <a:extLst>
              <a:ext uri="{FF2B5EF4-FFF2-40B4-BE49-F238E27FC236}">
                <a16:creationId xmlns:a16="http://schemas.microsoft.com/office/drawing/2014/main" id="{77A16E1D-CF0F-4464-99E3-E0B50CECDA89}"/>
              </a:ext>
            </a:extLst>
          </p:cNvPr>
          <p:cNvSpPr txBox="1"/>
          <p:nvPr/>
        </p:nvSpPr>
        <p:spPr>
          <a:xfrm>
            <a:off x="980400" y="572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mean price: 77.43</a:t>
            </a:r>
          </a:p>
        </p:txBody>
      </p:sp>
      <p:sp>
        <p:nvSpPr>
          <p:cNvPr id="3" name="TextBox 2">
            <a:extLst>
              <a:ext uri="{FF2B5EF4-FFF2-40B4-BE49-F238E27FC236}">
                <a16:creationId xmlns:a16="http://schemas.microsoft.com/office/drawing/2014/main" id="{36A1D494-3AE8-4381-B39F-8433CC1A7D04}"/>
              </a:ext>
            </a:extLst>
          </p:cNvPr>
          <p:cNvSpPr txBox="1"/>
          <p:nvPr/>
        </p:nvSpPr>
        <p:spPr>
          <a:xfrm>
            <a:off x="5128800" y="574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mean price: 89.23</a:t>
            </a:r>
          </a:p>
        </p:txBody>
      </p:sp>
    </p:spTree>
    <p:extLst>
      <p:ext uri="{BB962C8B-B14F-4D97-AF65-F5344CB8AC3E}">
        <p14:creationId xmlns:p14="http://schemas.microsoft.com/office/powerpoint/2010/main" val="368645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3DF5AEB3-6553-DF46-A250-2C5C000B3FCF}"/>
              </a:ext>
            </a:extLst>
          </p:cNvPr>
          <p:cNvSpPr>
            <a:spLocks noGrp="1"/>
          </p:cNvSpPr>
          <p:nvPr>
            <p:ph type="sldNum" sz="quarter" idx="12"/>
          </p:nvPr>
        </p:nvSpPr>
        <p:spPr/>
        <p:txBody>
          <a:bodyPr/>
          <a:lstStyle/>
          <a:p>
            <a:fld id="{48F63A3B-78C7-47BE-AE5E-E10140E04643}" type="slidenum">
              <a:rPr lang="en-US" smtClean="0"/>
              <a:t>23</a:t>
            </a:fld>
            <a:endParaRPr lang="en-US"/>
          </a:p>
        </p:txBody>
      </p:sp>
      <p:sp>
        <p:nvSpPr>
          <p:cNvPr id="5" name="Title 1">
            <a:extLst>
              <a:ext uri="{FF2B5EF4-FFF2-40B4-BE49-F238E27FC236}">
                <a16:creationId xmlns:a16="http://schemas.microsoft.com/office/drawing/2014/main" id="{E76442CB-BF77-6E45-B4CF-7D69FBE22CEB}"/>
              </a:ext>
            </a:extLst>
          </p:cNvPr>
          <p:cNvSpPr txBox="1">
            <a:spLocks/>
          </p:cNvSpPr>
          <p:nvPr/>
        </p:nvSpPr>
        <p:spPr>
          <a:xfrm>
            <a:off x="460625" y="214471"/>
            <a:ext cx="8904601"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14. Conclusions</a:t>
            </a:r>
            <a:endParaRPr lang="pl-PL" sz="3600" b="1">
              <a:cs typeface="Calibri Light"/>
            </a:endParaRPr>
          </a:p>
        </p:txBody>
      </p:sp>
      <p:sp>
        <p:nvSpPr>
          <p:cNvPr id="6" name="Prostokąt 5">
            <a:extLst>
              <a:ext uri="{FF2B5EF4-FFF2-40B4-BE49-F238E27FC236}">
                <a16:creationId xmlns:a16="http://schemas.microsoft.com/office/drawing/2014/main" id="{0C74C6D8-417E-724F-A49B-FBB8E31AC27B}"/>
              </a:ext>
            </a:extLst>
          </p:cNvPr>
          <p:cNvSpPr/>
          <p:nvPr/>
        </p:nvSpPr>
        <p:spPr>
          <a:xfrm>
            <a:off x="460625" y="1365379"/>
            <a:ext cx="10010775" cy="2862322"/>
          </a:xfrm>
          <a:prstGeom prst="rect">
            <a:avLst/>
          </a:prstGeom>
        </p:spPr>
        <p:txBody>
          <a:bodyPr wrap="square" lIns="91440" tIns="45720" rIns="91440" bIns="45720" anchor="t">
            <a:spAutoFit/>
          </a:bodyPr>
          <a:lstStyle/>
          <a:p>
            <a:pPr marL="342900" indent="-342900">
              <a:buFont typeface="Arial"/>
              <a:buChar char="•"/>
            </a:pPr>
            <a:r>
              <a:rPr lang="en-US">
                <a:cs typeface="Calibri"/>
              </a:rPr>
              <a:t>Poor data quality and in particular uneven distributions of features made it difficult to build a good predictive model.</a:t>
            </a:r>
          </a:p>
          <a:p>
            <a:endParaRPr lang="en-US">
              <a:ea typeface="+mn-lt"/>
              <a:cs typeface="+mn-lt"/>
            </a:endParaRPr>
          </a:p>
          <a:p>
            <a:pPr marL="342900" indent="-342900">
              <a:buFont typeface="Arial"/>
              <a:buChar char="•"/>
            </a:pPr>
            <a:r>
              <a:rPr lang="en-US">
                <a:ea typeface="+mn-lt"/>
                <a:cs typeface="+mn-lt"/>
              </a:rPr>
              <a:t>Multiple operations performed on given dataset did not bring any significant improvement in the obtained prediction of prices.</a:t>
            </a:r>
            <a:endParaRPr lang="en-US">
              <a:cs typeface="Calibri"/>
            </a:endParaRPr>
          </a:p>
          <a:p>
            <a:pPr marL="342900" indent="-342900">
              <a:buFont typeface="Arial"/>
              <a:buChar char="•"/>
            </a:pPr>
            <a:endParaRPr lang="en-US">
              <a:ea typeface="+mn-lt"/>
              <a:cs typeface="+mn-lt"/>
            </a:endParaRPr>
          </a:p>
          <a:p>
            <a:pPr marL="342900" indent="-342900">
              <a:buFont typeface="Arial"/>
              <a:buChar char="•"/>
            </a:pPr>
            <a:r>
              <a:rPr lang="en-US">
                <a:ea typeface="+mn-lt"/>
                <a:cs typeface="+mn-lt"/>
              </a:rPr>
              <a:t>Deeper dive into given problem and extending dataset with more valuable feature manifesting better correlation with target could result in obtaining better predictions.</a:t>
            </a:r>
            <a:endParaRPr lang="en-US">
              <a:cs typeface="Calibri"/>
            </a:endParaRPr>
          </a:p>
          <a:p>
            <a:endParaRPr lang="en-US">
              <a:cs typeface="Calibri"/>
            </a:endParaRPr>
          </a:p>
          <a:p>
            <a:pPr marL="342900" indent="-342900">
              <a:buFont typeface="Arial"/>
              <a:buChar char="•"/>
            </a:pPr>
            <a:endParaRPr lang="en-US">
              <a:cs typeface="Calibri"/>
            </a:endParaRPr>
          </a:p>
        </p:txBody>
      </p:sp>
    </p:spTree>
    <p:extLst>
      <p:ext uri="{BB962C8B-B14F-4D97-AF65-F5344CB8AC3E}">
        <p14:creationId xmlns:p14="http://schemas.microsoft.com/office/powerpoint/2010/main" val="98993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C250AB-C46F-4B08-9E3B-5BFEFC858183}"/>
              </a:ext>
            </a:extLst>
          </p:cNvPr>
          <p:cNvSpPr txBox="1"/>
          <p:nvPr/>
        </p:nvSpPr>
        <p:spPr>
          <a:xfrm>
            <a:off x="603618" y="1718028"/>
            <a:ext cx="714878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Arial"/>
                <a:cs typeface="Arial"/>
              </a:rPr>
              <a:t>Dataset contains 48895 samples of 16 features</a:t>
            </a:r>
            <a:endParaRPr lang="pl-PL" sz="1600">
              <a:cs typeface="Calibri"/>
            </a:endParaRPr>
          </a:p>
          <a:p>
            <a:pPr marL="285750" indent="-285750">
              <a:buFont typeface="Arial"/>
              <a:buChar char="•"/>
            </a:pPr>
            <a:endParaRPr lang="en-US" sz="1600">
              <a:latin typeface="Arial"/>
              <a:ea typeface="+mn-lt"/>
              <a:cs typeface="Arial"/>
            </a:endParaRPr>
          </a:p>
          <a:p>
            <a:pPr marL="285750" indent="-285750">
              <a:buFont typeface="Arial"/>
              <a:buChar char="•"/>
            </a:pPr>
            <a:r>
              <a:rPr lang="en-US" sz="1600">
                <a:latin typeface="Arial"/>
                <a:ea typeface="+mn-lt"/>
                <a:cs typeface="+mn-lt"/>
              </a:rPr>
              <a:t>Number of quantitative features: 10 </a:t>
            </a:r>
          </a:p>
          <a:p>
            <a:pPr marL="285750" indent="-285750">
              <a:buFont typeface="Arial"/>
              <a:buChar char="•"/>
            </a:pPr>
            <a:endParaRPr lang="en-US" sz="1600">
              <a:latin typeface="Arial"/>
              <a:ea typeface="+mn-lt"/>
              <a:cs typeface="+mn-lt"/>
            </a:endParaRPr>
          </a:p>
          <a:p>
            <a:pPr marL="285750" indent="-285750">
              <a:buFont typeface="Arial"/>
              <a:buChar char="•"/>
            </a:pPr>
            <a:r>
              <a:rPr lang="en-US" sz="1600">
                <a:latin typeface="Arial"/>
                <a:ea typeface="+mn-lt"/>
                <a:cs typeface="+mn-lt"/>
              </a:rPr>
              <a:t>Number of qualitative features: 6</a:t>
            </a:r>
            <a:endParaRPr lang="en-US" sz="1600">
              <a:latin typeface="Arial"/>
              <a:cs typeface="Calibri" panose="020F0502020204030204"/>
            </a:endParaRPr>
          </a:p>
        </p:txBody>
      </p:sp>
      <p:sp>
        <p:nvSpPr>
          <p:cNvPr id="2" name="Symbol zastępczy numeru slajdu 1">
            <a:extLst>
              <a:ext uri="{FF2B5EF4-FFF2-40B4-BE49-F238E27FC236}">
                <a16:creationId xmlns:a16="http://schemas.microsoft.com/office/drawing/2014/main" id="{DB14A434-F22E-4463-BD7D-03F0EFA3C501}"/>
              </a:ext>
            </a:extLst>
          </p:cNvPr>
          <p:cNvSpPr>
            <a:spLocks noGrp="1"/>
          </p:cNvSpPr>
          <p:nvPr>
            <p:ph type="sldNum" sz="quarter" idx="12"/>
          </p:nvPr>
        </p:nvSpPr>
        <p:spPr/>
        <p:txBody>
          <a:bodyPr/>
          <a:lstStyle/>
          <a:p>
            <a:fld id="{C77C6C3F-668B-4AF5-BFA9-0F657EB068D6}" type="slidenum">
              <a:rPr lang="pl-PL" smtClean="0"/>
              <a:t>3</a:t>
            </a:fld>
            <a:endParaRPr lang="pl-PL"/>
          </a:p>
        </p:txBody>
      </p:sp>
      <p:sp>
        <p:nvSpPr>
          <p:cNvPr id="4" name="Title 1">
            <a:extLst>
              <a:ext uri="{FF2B5EF4-FFF2-40B4-BE49-F238E27FC236}">
                <a16:creationId xmlns:a16="http://schemas.microsoft.com/office/drawing/2014/main" id="{157D11E3-F7FF-4F66-A4F4-1E00DB5B7071}"/>
              </a:ext>
            </a:extLst>
          </p:cNvPr>
          <p:cNvSpPr txBox="1">
            <a:spLocks/>
          </p:cNvSpPr>
          <p:nvPr/>
        </p:nvSpPr>
        <p:spPr>
          <a:xfrm>
            <a:off x="460625" y="214471"/>
            <a:ext cx="5039200"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2. Dataset overview</a:t>
            </a:r>
            <a:endParaRPr lang="pl-PL" sz="3600" b="1">
              <a:cs typeface="Calibri Light"/>
            </a:endParaRPr>
          </a:p>
        </p:txBody>
      </p:sp>
      <p:sp>
        <p:nvSpPr>
          <p:cNvPr id="5" name="Title 1">
            <a:extLst>
              <a:ext uri="{FF2B5EF4-FFF2-40B4-BE49-F238E27FC236}">
                <a16:creationId xmlns:a16="http://schemas.microsoft.com/office/drawing/2014/main" id="{6E9DACA5-0323-4EF9-9F4C-4FD7730291E3}"/>
              </a:ext>
            </a:extLst>
          </p:cNvPr>
          <p:cNvSpPr>
            <a:spLocks noGrp="1"/>
          </p:cNvSpPr>
          <p:nvPr>
            <p:ph type="title"/>
          </p:nvPr>
        </p:nvSpPr>
        <p:spPr>
          <a:xfrm>
            <a:off x="558833" y="967376"/>
            <a:ext cx="3438144" cy="578712"/>
          </a:xfrm>
        </p:spPr>
        <p:txBody>
          <a:bodyPr anchor="b">
            <a:normAutofit/>
          </a:bodyPr>
          <a:lstStyle/>
          <a:p>
            <a:r>
              <a:rPr lang="en-US" sz="2800" u="sng">
                <a:latin typeface="Calibri"/>
                <a:cs typeface="Calibri Light"/>
              </a:rPr>
              <a:t>Data shape</a:t>
            </a:r>
            <a:endParaRPr lang="en-US" sz="2800" u="sng">
              <a:latin typeface="Calibri"/>
              <a:cs typeface="Arial"/>
            </a:endParaRPr>
          </a:p>
        </p:txBody>
      </p:sp>
      <p:sp>
        <p:nvSpPr>
          <p:cNvPr id="12" name="Title 1">
            <a:extLst>
              <a:ext uri="{FF2B5EF4-FFF2-40B4-BE49-F238E27FC236}">
                <a16:creationId xmlns:a16="http://schemas.microsoft.com/office/drawing/2014/main" id="{684F2B47-9A96-426D-ADEB-04D7E37BD05A}"/>
              </a:ext>
            </a:extLst>
          </p:cNvPr>
          <p:cNvSpPr txBox="1">
            <a:spLocks/>
          </p:cNvSpPr>
          <p:nvPr/>
        </p:nvSpPr>
        <p:spPr>
          <a:xfrm>
            <a:off x="7754764" y="967376"/>
            <a:ext cx="3438144" cy="578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a:latin typeface="Calibri"/>
                <a:cs typeface="Calibri Light"/>
              </a:rPr>
              <a:t>Columns in dataset</a:t>
            </a:r>
            <a:endParaRPr lang="pl-PL"/>
          </a:p>
        </p:txBody>
      </p:sp>
      <p:sp>
        <p:nvSpPr>
          <p:cNvPr id="14" name="Title 1">
            <a:extLst>
              <a:ext uri="{FF2B5EF4-FFF2-40B4-BE49-F238E27FC236}">
                <a16:creationId xmlns:a16="http://schemas.microsoft.com/office/drawing/2014/main" id="{6FC68A83-8E94-46DA-B264-67FE5B70C5E0}"/>
              </a:ext>
            </a:extLst>
          </p:cNvPr>
          <p:cNvSpPr txBox="1">
            <a:spLocks/>
          </p:cNvSpPr>
          <p:nvPr/>
        </p:nvSpPr>
        <p:spPr>
          <a:xfrm>
            <a:off x="569246" y="3213146"/>
            <a:ext cx="3438144" cy="578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a:latin typeface="Calibri"/>
                <a:cs typeface="Calibri Light"/>
              </a:rPr>
              <a:t>Quick preview of data</a:t>
            </a:r>
            <a:endParaRPr lang="pl-PL"/>
          </a:p>
        </p:txBody>
      </p:sp>
      <p:grpSp>
        <p:nvGrpSpPr>
          <p:cNvPr id="17" name="Grupa 16">
            <a:extLst>
              <a:ext uri="{FF2B5EF4-FFF2-40B4-BE49-F238E27FC236}">
                <a16:creationId xmlns:a16="http://schemas.microsoft.com/office/drawing/2014/main" id="{DBBCEFFC-E73F-403F-8C2E-B39699A5CEBB}"/>
              </a:ext>
            </a:extLst>
          </p:cNvPr>
          <p:cNvGrpSpPr/>
          <p:nvPr/>
        </p:nvGrpSpPr>
        <p:grpSpPr>
          <a:xfrm>
            <a:off x="937408" y="4011392"/>
            <a:ext cx="10309559" cy="2097355"/>
            <a:chOff x="266516" y="4309566"/>
            <a:chExt cx="10309559" cy="2097355"/>
          </a:xfrm>
        </p:grpSpPr>
        <p:pic>
          <p:nvPicPr>
            <p:cNvPr id="16" name="Obraz 16" descr="Obraz zawierający stół&#10;&#10;Opis wygenerowany automatycznie">
              <a:extLst>
                <a:ext uri="{FF2B5EF4-FFF2-40B4-BE49-F238E27FC236}">
                  <a16:creationId xmlns:a16="http://schemas.microsoft.com/office/drawing/2014/main" id="{258463F9-7F86-4CC0-A3F6-D34E4A8BA6E9}"/>
                </a:ext>
              </a:extLst>
            </p:cNvPr>
            <p:cNvPicPr>
              <a:picLocks noChangeAspect="1"/>
            </p:cNvPicPr>
            <p:nvPr/>
          </p:nvPicPr>
          <p:blipFill>
            <a:blip r:embed="rId2"/>
            <a:stretch>
              <a:fillRect/>
            </a:stretch>
          </p:blipFill>
          <p:spPr>
            <a:xfrm>
              <a:off x="266516" y="4318138"/>
              <a:ext cx="6036733" cy="2088783"/>
            </a:xfrm>
            <a:prstGeom prst="rect">
              <a:avLst/>
            </a:prstGeom>
          </p:spPr>
        </p:pic>
        <p:pic>
          <p:nvPicPr>
            <p:cNvPr id="15" name="Obraz 15" descr="Obraz zawierający stół&#10;&#10;Opis wygenerowany automatycznie">
              <a:extLst>
                <a:ext uri="{FF2B5EF4-FFF2-40B4-BE49-F238E27FC236}">
                  <a16:creationId xmlns:a16="http://schemas.microsoft.com/office/drawing/2014/main" id="{E342443E-E3EB-4217-B603-4B0DB3C0EED5}"/>
                </a:ext>
              </a:extLst>
            </p:cNvPr>
            <p:cNvPicPr>
              <a:picLocks noChangeAspect="1"/>
            </p:cNvPicPr>
            <p:nvPr/>
          </p:nvPicPr>
          <p:blipFill>
            <a:blip r:embed="rId3"/>
            <a:stretch>
              <a:fillRect/>
            </a:stretch>
          </p:blipFill>
          <p:spPr>
            <a:xfrm>
              <a:off x="4425648" y="4309566"/>
              <a:ext cx="6150427" cy="2093621"/>
            </a:xfrm>
            <a:prstGeom prst="rect">
              <a:avLst/>
            </a:prstGeom>
          </p:spPr>
        </p:pic>
      </p:grpSp>
      <p:pic>
        <p:nvPicPr>
          <p:cNvPr id="18" name="Obraz 18" descr="Obraz zawierający tekst&#10;&#10;Opis wygenerowany automatycznie">
            <a:extLst>
              <a:ext uri="{FF2B5EF4-FFF2-40B4-BE49-F238E27FC236}">
                <a16:creationId xmlns:a16="http://schemas.microsoft.com/office/drawing/2014/main" id="{BE8C6A44-88B4-47F7-869B-1994DBE8C7A5}"/>
              </a:ext>
            </a:extLst>
          </p:cNvPr>
          <p:cNvPicPr>
            <a:picLocks noChangeAspect="1"/>
          </p:cNvPicPr>
          <p:nvPr/>
        </p:nvPicPr>
        <p:blipFill>
          <a:blip r:embed="rId4"/>
          <a:stretch>
            <a:fillRect/>
          </a:stretch>
        </p:blipFill>
        <p:spPr>
          <a:xfrm>
            <a:off x="7805531" y="1545664"/>
            <a:ext cx="2743200" cy="2292368"/>
          </a:xfrm>
          <a:prstGeom prst="rect">
            <a:avLst/>
          </a:prstGeom>
        </p:spPr>
      </p:pic>
    </p:spTree>
    <p:extLst>
      <p:ext uri="{BB962C8B-B14F-4D97-AF65-F5344CB8AC3E}">
        <p14:creationId xmlns:p14="http://schemas.microsoft.com/office/powerpoint/2010/main" val="2872315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1BC781E-CB70-4ADA-8E5B-5A5AB47DD237}"/>
              </a:ext>
            </a:extLst>
          </p:cNvPr>
          <p:cNvSpPr txBox="1">
            <a:spLocks/>
          </p:cNvSpPr>
          <p:nvPr/>
        </p:nvSpPr>
        <p:spPr>
          <a:xfrm>
            <a:off x="460625" y="214471"/>
            <a:ext cx="7380665"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3. Target inspection</a:t>
            </a:r>
            <a:endParaRPr lang="pl-PL" sz="3600" b="1">
              <a:cs typeface="Calibri Light"/>
            </a:endParaRPr>
          </a:p>
        </p:txBody>
      </p:sp>
      <p:sp>
        <p:nvSpPr>
          <p:cNvPr id="15" name="Title 1">
            <a:extLst>
              <a:ext uri="{FF2B5EF4-FFF2-40B4-BE49-F238E27FC236}">
                <a16:creationId xmlns:a16="http://schemas.microsoft.com/office/drawing/2014/main" id="{55B9AB23-C116-43C3-8F6E-41A9CC1E227D}"/>
              </a:ext>
            </a:extLst>
          </p:cNvPr>
          <p:cNvSpPr>
            <a:spLocks noGrp="1"/>
          </p:cNvSpPr>
          <p:nvPr>
            <p:ph type="title"/>
          </p:nvPr>
        </p:nvSpPr>
        <p:spPr>
          <a:xfrm>
            <a:off x="558833" y="967376"/>
            <a:ext cx="3438144" cy="578712"/>
          </a:xfrm>
        </p:spPr>
        <p:txBody>
          <a:bodyPr anchor="b">
            <a:normAutofit/>
          </a:bodyPr>
          <a:lstStyle/>
          <a:p>
            <a:r>
              <a:rPr lang="en-US" sz="2800" u="sng">
                <a:latin typeface="Calibri"/>
                <a:cs typeface="Calibri Light"/>
              </a:rPr>
              <a:t>Description</a:t>
            </a:r>
            <a:endParaRPr lang="pl-PL"/>
          </a:p>
        </p:txBody>
      </p:sp>
      <p:sp>
        <p:nvSpPr>
          <p:cNvPr id="17" name="TextBox 9">
            <a:extLst>
              <a:ext uri="{FF2B5EF4-FFF2-40B4-BE49-F238E27FC236}">
                <a16:creationId xmlns:a16="http://schemas.microsoft.com/office/drawing/2014/main" id="{B760AC62-94F5-4D6C-B1E3-233F6CED9E27}"/>
              </a:ext>
            </a:extLst>
          </p:cNvPr>
          <p:cNvSpPr txBox="1"/>
          <p:nvPr/>
        </p:nvSpPr>
        <p:spPr>
          <a:xfrm>
            <a:off x="560323" y="1579483"/>
            <a:ext cx="42933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The aim of project is to predict the prices of advertisements. Therefore, work on the project started with an inspection of the price distribution.</a:t>
            </a:r>
            <a:endParaRPr lang="pl-PL">
              <a:cs typeface="Calibri" panose="020F0502020204030204"/>
            </a:endParaRPr>
          </a:p>
        </p:txBody>
      </p:sp>
      <p:pic>
        <p:nvPicPr>
          <p:cNvPr id="20" name="Obraz 20" descr="Obraz zawierający stół&#10;&#10;Opis wygenerowany automatycznie">
            <a:extLst>
              <a:ext uri="{FF2B5EF4-FFF2-40B4-BE49-F238E27FC236}">
                <a16:creationId xmlns:a16="http://schemas.microsoft.com/office/drawing/2014/main" id="{88B6DF15-1D97-47A6-9398-097F247F4398}"/>
              </a:ext>
            </a:extLst>
          </p:cNvPr>
          <p:cNvPicPr>
            <a:picLocks noChangeAspect="1"/>
          </p:cNvPicPr>
          <p:nvPr/>
        </p:nvPicPr>
        <p:blipFill>
          <a:blip r:embed="rId2"/>
          <a:stretch>
            <a:fillRect/>
          </a:stretch>
        </p:blipFill>
        <p:spPr>
          <a:xfrm>
            <a:off x="4882929" y="683743"/>
            <a:ext cx="6754166" cy="2741870"/>
          </a:xfrm>
          <a:prstGeom prst="rect">
            <a:avLst/>
          </a:prstGeom>
        </p:spPr>
      </p:pic>
      <p:pic>
        <p:nvPicPr>
          <p:cNvPr id="22" name="Obraz 22">
            <a:extLst>
              <a:ext uri="{FF2B5EF4-FFF2-40B4-BE49-F238E27FC236}">
                <a16:creationId xmlns:a16="http://schemas.microsoft.com/office/drawing/2014/main" id="{844EE322-D1E8-4C41-ABE1-70FCF3D76C66}"/>
              </a:ext>
            </a:extLst>
          </p:cNvPr>
          <p:cNvPicPr>
            <a:picLocks noChangeAspect="1"/>
          </p:cNvPicPr>
          <p:nvPr/>
        </p:nvPicPr>
        <p:blipFill>
          <a:blip r:embed="rId3"/>
          <a:stretch>
            <a:fillRect/>
          </a:stretch>
        </p:blipFill>
        <p:spPr>
          <a:xfrm>
            <a:off x="602293" y="4119493"/>
            <a:ext cx="10982847" cy="2494671"/>
          </a:xfrm>
          <a:prstGeom prst="rect">
            <a:avLst/>
          </a:prstGeom>
        </p:spPr>
      </p:pic>
      <p:sp>
        <p:nvSpPr>
          <p:cNvPr id="23" name="Symbol zastępczy numeru slajdu 22">
            <a:extLst>
              <a:ext uri="{FF2B5EF4-FFF2-40B4-BE49-F238E27FC236}">
                <a16:creationId xmlns:a16="http://schemas.microsoft.com/office/drawing/2014/main" id="{ECE0D55D-A94B-4B3F-8A1D-200F752706B1}"/>
              </a:ext>
            </a:extLst>
          </p:cNvPr>
          <p:cNvSpPr>
            <a:spLocks noGrp="1"/>
          </p:cNvSpPr>
          <p:nvPr>
            <p:ph type="sldNum" sz="quarter" idx="12"/>
          </p:nvPr>
        </p:nvSpPr>
        <p:spPr/>
        <p:txBody>
          <a:bodyPr/>
          <a:lstStyle/>
          <a:p>
            <a:fld id="{48F63A3B-78C7-47BE-AE5E-E10140E04643}" type="slidenum">
              <a:rPr lang="en-US" dirty="0"/>
              <a:t>4</a:t>
            </a:fld>
            <a:endParaRPr lang="pl-PL"/>
          </a:p>
        </p:txBody>
      </p:sp>
      <p:sp>
        <p:nvSpPr>
          <p:cNvPr id="25" name="TextBox 5">
            <a:extLst>
              <a:ext uri="{FF2B5EF4-FFF2-40B4-BE49-F238E27FC236}">
                <a16:creationId xmlns:a16="http://schemas.microsoft.com/office/drawing/2014/main" id="{32A6ECC7-68B8-4DC9-A0A6-515B70F77C7E}"/>
              </a:ext>
            </a:extLst>
          </p:cNvPr>
          <p:cNvSpPr txBox="1"/>
          <p:nvPr/>
        </p:nvSpPr>
        <p:spPr>
          <a:xfrm>
            <a:off x="603435" y="3196680"/>
            <a:ext cx="4832803" cy="146494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342900" indent="-285750">
              <a:lnSpc>
                <a:spcPct val="90000"/>
              </a:lnSpc>
              <a:spcAft>
                <a:spcPts val="600"/>
              </a:spcAft>
              <a:buFont typeface="Arial"/>
              <a:buChar char="•"/>
            </a:pPr>
            <a:r>
              <a:rPr lang="en-US" sz="1600"/>
              <a:t>Deviating from normal distribution. </a:t>
            </a:r>
            <a:endParaRPr lang="en-US" sz="1600">
              <a:cs typeface="Calibri"/>
            </a:endParaRPr>
          </a:p>
          <a:p>
            <a:pPr marL="342900" indent="-285750">
              <a:lnSpc>
                <a:spcPct val="90000"/>
              </a:lnSpc>
              <a:spcAft>
                <a:spcPts val="600"/>
              </a:spcAft>
              <a:buFont typeface="Arial"/>
              <a:buChar char="•"/>
            </a:pPr>
            <a:r>
              <a:rPr lang="en-US" sz="1600"/>
              <a:t>Having appreciable positive skewness.</a:t>
            </a:r>
            <a:endParaRPr lang="en-US" sz="1600">
              <a:cs typeface="Calibri"/>
            </a:endParaRPr>
          </a:p>
          <a:p>
            <a:pPr marL="342900" indent="-285750">
              <a:lnSpc>
                <a:spcPct val="90000"/>
              </a:lnSpc>
              <a:spcAft>
                <a:spcPts val="600"/>
              </a:spcAft>
              <a:buFont typeface="Arial"/>
              <a:buChar char="•"/>
            </a:pPr>
            <a:r>
              <a:rPr lang="en-US" sz="1600"/>
              <a:t>Showing </a:t>
            </a:r>
            <a:r>
              <a:rPr lang="en-US" sz="1600" err="1"/>
              <a:t>peakdness</a:t>
            </a:r>
            <a:r>
              <a:rPr lang="en-US" sz="1600"/>
              <a:t>.</a:t>
            </a:r>
            <a:endParaRPr lang="en-US" sz="1600">
              <a:cs typeface="Calibri"/>
            </a:endParaRPr>
          </a:p>
          <a:p>
            <a:pPr indent="-228600">
              <a:lnSpc>
                <a:spcPct val="90000"/>
              </a:lnSpc>
              <a:spcAft>
                <a:spcPts val="600"/>
              </a:spcAft>
              <a:buFont typeface="Arial" panose="020B0604020202020204" pitchFamily="34" charset="0"/>
              <a:buChar char="•"/>
            </a:pPr>
            <a:endParaRPr lang="en-US">
              <a:cs typeface="Calibri"/>
            </a:endParaRPr>
          </a:p>
        </p:txBody>
      </p:sp>
      <p:sp>
        <p:nvSpPr>
          <p:cNvPr id="27" name="Title 1">
            <a:extLst>
              <a:ext uri="{FF2B5EF4-FFF2-40B4-BE49-F238E27FC236}">
                <a16:creationId xmlns:a16="http://schemas.microsoft.com/office/drawing/2014/main" id="{F6BC7210-0B24-4F12-B432-F9905DB4500F}"/>
              </a:ext>
            </a:extLst>
          </p:cNvPr>
          <p:cNvSpPr txBox="1">
            <a:spLocks/>
          </p:cNvSpPr>
          <p:nvPr/>
        </p:nvSpPr>
        <p:spPr>
          <a:xfrm>
            <a:off x="555369" y="2487912"/>
            <a:ext cx="4529189" cy="578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a:latin typeface="Calibri"/>
                <a:cs typeface="Calibri Light"/>
              </a:rPr>
              <a:t>Distribution of rental price is:</a:t>
            </a:r>
            <a:endParaRPr lang="pl-PL"/>
          </a:p>
        </p:txBody>
      </p:sp>
      <p:sp>
        <p:nvSpPr>
          <p:cNvPr id="28" name="TextBox 9">
            <a:extLst>
              <a:ext uri="{FF2B5EF4-FFF2-40B4-BE49-F238E27FC236}">
                <a16:creationId xmlns:a16="http://schemas.microsoft.com/office/drawing/2014/main" id="{2430AA00-D5F0-4158-8A3C-0340318DFF7D}"/>
              </a:ext>
            </a:extLst>
          </p:cNvPr>
          <p:cNvSpPr txBox="1"/>
          <p:nvPr/>
        </p:nvSpPr>
        <p:spPr>
          <a:xfrm>
            <a:off x="9072209" y="5571324"/>
            <a:ext cx="42933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Skewness: 19.12
Kurtosis:  585.67</a:t>
            </a:r>
            <a:endParaRPr lang="pl-PL" sz="1400">
              <a:cs typeface="Calibri" panose="020F0502020204030204"/>
            </a:endParaRPr>
          </a:p>
        </p:txBody>
      </p:sp>
    </p:spTree>
    <p:extLst>
      <p:ext uri="{BB962C8B-B14F-4D97-AF65-F5344CB8AC3E}">
        <p14:creationId xmlns:p14="http://schemas.microsoft.com/office/powerpoint/2010/main" val="3662676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52DE4850-5D93-4397-A2E1-8A9301B410D7}"/>
              </a:ext>
            </a:extLst>
          </p:cNvPr>
          <p:cNvSpPr>
            <a:spLocks noGrp="1"/>
          </p:cNvSpPr>
          <p:nvPr>
            <p:ph type="sldNum" sz="quarter" idx="12"/>
          </p:nvPr>
        </p:nvSpPr>
        <p:spPr/>
        <p:txBody>
          <a:bodyPr/>
          <a:lstStyle/>
          <a:p>
            <a:fld id="{48F63A3B-78C7-47BE-AE5E-E10140E04643}" type="slidenum">
              <a:rPr lang="en-US" dirty="0"/>
              <a:t>5</a:t>
            </a:fld>
            <a:endParaRPr lang="en-US"/>
          </a:p>
        </p:txBody>
      </p:sp>
      <p:sp>
        <p:nvSpPr>
          <p:cNvPr id="8" name="Title 1">
            <a:extLst>
              <a:ext uri="{FF2B5EF4-FFF2-40B4-BE49-F238E27FC236}">
                <a16:creationId xmlns:a16="http://schemas.microsoft.com/office/drawing/2014/main" id="{27DAA4CC-CEB8-41ED-9B99-7EED1DA9886E}"/>
              </a:ext>
            </a:extLst>
          </p:cNvPr>
          <p:cNvSpPr txBox="1">
            <a:spLocks/>
          </p:cNvSpPr>
          <p:nvPr/>
        </p:nvSpPr>
        <p:spPr>
          <a:xfrm>
            <a:off x="460625" y="214471"/>
            <a:ext cx="7380665"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4. Correlation plot</a:t>
            </a:r>
            <a:endParaRPr lang="pl-PL" sz="3600" b="1">
              <a:cs typeface="Calibri Light"/>
            </a:endParaRPr>
          </a:p>
        </p:txBody>
      </p:sp>
      <p:pic>
        <p:nvPicPr>
          <p:cNvPr id="10" name="Obraz 10" descr="Obraz zawierający stół&#10;&#10;Opis wygenerowany automatycznie">
            <a:extLst>
              <a:ext uri="{FF2B5EF4-FFF2-40B4-BE49-F238E27FC236}">
                <a16:creationId xmlns:a16="http://schemas.microsoft.com/office/drawing/2014/main" id="{3050BD77-A3CE-4C07-9FA7-07463185E7B2}"/>
              </a:ext>
            </a:extLst>
          </p:cNvPr>
          <p:cNvPicPr>
            <a:picLocks noChangeAspect="1"/>
          </p:cNvPicPr>
          <p:nvPr/>
        </p:nvPicPr>
        <p:blipFill>
          <a:blip r:embed="rId2"/>
          <a:stretch>
            <a:fillRect/>
          </a:stretch>
        </p:blipFill>
        <p:spPr>
          <a:xfrm>
            <a:off x="2022764" y="1259151"/>
            <a:ext cx="8155131" cy="5274879"/>
          </a:xfrm>
          <a:prstGeom prst="rect">
            <a:avLst/>
          </a:prstGeom>
        </p:spPr>
      </p:pic>
      <p:sp>
        <p:nvSpPr>
          <p:cNvPr id="12" name="TextBox 9">
            <a:extLst>
              <a:ext uri="{FF2B5EF4-FFF2-40B4-BE49-F238E27FC236}">
                <a16:creationId xmlns:a16="http://schemas.microsoft.com/office/drawing/2014/main" id="{C27FDD6B-0D44-4205-B33C-1A631BCE7812}"/>
              </a:ext>
            </a:extLst>
          </p:cNvPr>
          <p:cNvSpPr txBox="1"/>
          <p:nvPr/>
        </p:nvSpPr>
        <p:spPr>
          <a:xfrm>
            <a:off x="577641" y="904073"/>
            <a:ext cx="71487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Arial"/>
                <a:cs typeface="Arial"/>
              </a:rPr>
              <a:t>Correlations(spearman) between quantitative features and target - 'price'.</a:t>
            </a:r>
          </a:p>
          <a:p>
            <a:pPr marL="285750" indent="-285750">
              <a:buFont typeface="Arial"/>
              <a:buChar char="•"/>
            </a:pPr>
            <a:endParaRPr lang="en-US" sz="1600">
              <a:latin typeface="Arial"/>
              <a:ea typeface="+mn-lt"/>
              <a:cs typeface="Calibri" panose="020F0502020204030204"/>
            </a:endParaRPr>
          </a:p>
        </p:txBody>
      </p:sp>
      <p:sp>
        <p:nvSpPr>
          <p:cNvPr id="2" name="Prostokąt 1">
            <a:extLst>
              <a:ext uri="{FF2B5EF4-FFF2-40B4-BE49-F238E27FC236}">
                <a16:creationId xmlns:a16="http://schemas.microsoft.com/office/drawing/2014/main" id="{8CA49ADC-2D6D-CC4C-9645-602D448A1021}"/>
              </a:ext>
            </a:extLst>
          </p:cNvPr>
          <p:cNvSpPr/>
          <p:nvPr/>
        </p:nvSpPr>
        <p:spPr>
          <a:xfrm>
            <a:off x="3310408" y="1258442"/>
            <a:ext cx="5980387" cy="63179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181481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8A8700C3-1B45-0846-8C35-11C4DA42B2FD}"/>
              </a:ext>
            </a:extLst>
          </p:cNvPr>
          <p:cNvSpPr>
            <a:spLocks noGrp="1"/>
          </p:cNvSpPr>
          <p:nvPr>
            <p:ph type="title"/>
          </p:nvPr>
        </p:nvSpPr>
        <p:spPr>
          <a:xfrm>
            <a:off x="2686983" y="6066415"/>
            <a:ext cx="6819363" cy="472497"/>
          </a:xfrm>
        </p:spPr>
        <p:txBody>
          <a:bodyPr>
            <a:normAutofit fontScale="90000"/>
          </a:bodyPr>
          <a:lstStyle/>
          <a:p>
            <a:r>
              <a:rPr lang="en-US" sz="2000">
                <a:solidFill>
                  <a:srgbClr val="000000"/>
                </a:solidFill>
                <a:latin typeface="Arial"/>
                <a:cs typeface="Calibri Light"/>
              </a:rPr>
              <a:t>Visualization 1: Distribution of accommodations through heatmap</a:t>
            </a:r>
            <a:endParaRPr lang="en-US" sz="2000">
              <a:solidFill>
                <a:srgbClr val="000000"/>
              </a:solidFill>
              <a:latin typeface="Arial"/>
              <a:cs typeface="Arabic Typesetting"/>
            </a:endParaRPr>
          </a:p>
        </p:txBody>
      </p:sp>
      <p:sp>
        <p:nvSpPr>
          <p:cNvPr id="3" name="Symbol zastępczy numeru slajdu 2">
            <a:extLst>
              <a:ext uri="{FF2B5EF4-FFF2-40B4-BE49-F238E27FC236}">
                <a16:creationId xmlns:a16="http://schemas.microsoft.com/office/drawing/2014/main" id="{D8DFD5B3-DB8D-4DDC-806B-F6E1ED2D6E44}"/>
              </a:ext>
            </a:extLst>
          </p:cNvPr>
          <p:cNvSpPr>
            <a:spLocks noGrp="1"/>
          </p:cNvSpPr>
          <p:nvPr>
            <p:ph type="sldNum" sz="quarter" idx="12"/>
          </p:nvPr>
        </p:nvSpPr>
        <p:spPr/>
        <p:txBody>
          <a:bodyPr/>
          <a:lstStyle/>
          <a:p>
            <a:fld id="{C77C6C3F-668B-4AF5-BFA9-0F657EB068D6}" type="slidenum">
              <a:rPr lang="pl-PL" smtClean="0"/>
              <a:t>6</a:t>
            </a:fld>
            <a:endParaRPr lang="pl-PL"/>
          </a:p>
        </p:txBody>
      </p:sp>
      <p:pic>
        <p:nvPicPr>
          <p:cNvPr id="20" name="Obraz 19" descr="Obraz zawierający mapa&#10;&#10;Opis wygenerowany automatycznie">
            <a:extLst>
              <a:ext uri="{FF2B5EF4-FFF2-40B4-BE49-F238E27FC236}">
                <a16:creationId xmlns:a16="http://schemas.microsoft.com/office/drawing/2014/main" id="{96FDAEAC-E7A3-AC46-9F60-686DFEBDC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347" y="991179"/>
            <a:ext cx="9582715" cy="492730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985BB9B-E97C-4CC2-9972-CB0C0F04AA26}"/>
              </a:ext>
            </a:extLst>
          </p:cNvPr>
          <p:cNvSpPr txBox="1">
            <a:spLocks/>
          </p:cNvSpPr>
          <p:nvPr/>
        </p:nvSpPr>
        <p:spPr>
          <a:xfrm>
            <a:off x="460625" y="214471"/>
            <a:ext cx="5039200" cy="578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5. Entry visualizations</a:t>
            </a:r>
            <a:endParaRPr lang="pl-PL" sz="3600" b="1">
              <a:cs typeface="Calibri Light"/>
            </a:endParaRPr>
          </a:p>
        </p:txBody>
      </p:sp>
    </p:spTree>
    <p:extLst>
      <p:ext uri="{BB962C8B-B14F-4D97-AF65-F5344CB8AC3E}">
        <p14:creationId xmlns:p14="http://schemas.microsoft.com/office/powerpoint/2010/main" val="4078877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955BB35D-1767-C040-808E-DFF6D905E8E1}"/>
              </a:ext>
            </a:extLst>
          </p:cNvPr>
          <p:cNvSpPr>
            <a:spLocks noGrp="1"/>
          </p:cNvSpPr>
          <p:nvPr>
            <p:ph type="sldNum" sz="quarter" idx="12"/>
          </p:nvPr>
        </p:nvSpPr>
        <p:spPr/>
        <p:txBody>
          <a:bodyPr/>
          <a:lstStyle/>
          <a:p>
            <a:fld id="{C77C6C3F-668B-4AF5-BFA9-0F657EB068D6}" type="slidenum">
              <a:rPr lang="pl-PL" smtClean="0"/>
              <a:t>7</a:t>
            </a:fld>
            <a:endParaRPr lang="pl-PL"/>
          </a:p>
        </p:txBody>
      </p:sp>
      <p:pic>
        <p:nvPicPr>
          <p:cNvPr id="7" name="Obraz 6">
            <a:extLst>
              <a:ext uri="{FF2B5EF4-FFF2-40B4-BE49-F238E27FC236}">
                <a16:creationId xmlns:a16="http://schemas.microsoft.com/office/drawing/2014/main" id="{4E7B73BC-1954-CF42-982A-884FE652F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287" y="896736"/>
            <a:ext cx="10224612" cy="5064527"/>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6CDA93B6-36CC-5D4B-801F-A688E2BE474A}"/>
              </a:ext>
            </a:extLst>
          </p:cNvPr>
          <p:cNvSpPr>
            <a:spLocks noGrp="1"/>
          </p:cNvSpPr>
          <p:nvPr>
            <p:ph type="title"/>
          </p:nvPr>
        </p:nvSpPr>
        <p:spPr>
          <a:xfrm>
            <a:off x="2939913" y="6012932"/>
            <a:ext cx="6312173" cy="525980"/>
          </a:xfrm>
        </p:spPr>
        <p:txBody>
          <a:bodyPr>
            <a:normAutofit/>
          </a:bodyPr>
          <a:lstStyle/>
          <a:p>
            <a:r>
              <a:rPr lang="en-US" sz="1800" dirty="0">
                <a:solidFill>
                  <a:srgbClr val="000000"/>
                </a:solidFill>
                <a:latin typeface="Arial"/>
                <a:cs typeface="Calibri Light"/>
              </a:rPr>
              <a:t>Visualization 2: The most common advertising districts</a:t>
            </a:r>
            <a:endParaRPr lang="en-US" sz="1800">
              <a:solidFill>
                <a:srgbClr val="000000"/>
              </a:solidFill>
              <a:latin typeface="Arial"/>
              <a:cs typeface="Arabic Typesetting"/>
            </a:endParaRPr>
          </a:p>
        </p:txBody>
      </p:sp>
    </p:spTree>
    <p:extLst>
      <p:ext uri="{BB962C8B-B14F-4D97-AF65-F5344CB8AC3E}">
        <p14:creationId xmlns:p14="http://schemas.microsoft.com/office/powerpoint/2010/main" val="2056309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33DDE36B-2F6D-AA4A-86B4-8ED4513D0079}"/>
              </a:ext>
            </a:extLst>
          </p:cNvPr>
          <p:cNvSpPr>
            <a:spLocks noGrp="1"/>
          </p:cNvSpPr>
          <p:nvPr>
            <p:ph type="sldNum" sz="quarter" idx="12"/>
          </p:nvPr>
        </p:nvSpPr>
        <p:spPr/>
        <p:txBody>
          <a:bodyPr/>
          <a:lstStyle/>
          <a:p>
            <a:fld id="{C77C6C3F-668B-4AF5-BFA9-0F657EB068D6}" type="slidenum">
              <a:rPr lang="pl-PL" smtClean="0"/>
              <a:t>8</a:t>
            </a:fld>
            <a:endParaRPr lang="pl-PL"/>
          </a:p>
        </p:txBody>
      </p:sp>
      <p:sp>
        <p:nvSpPr>
          <p:cNvPr id="12" name="Prostokąt 11">
            <a:extLst>
              <a:ext uri="{FF2B5EF4-FFF2-40B4-BE49-F238E27FC236}">
                <a16:creationId xmlns:a16="http://schemas.microsoft.com/office/drawing/2014/main" id="{741E34C5-A952-6848-86DC-0FDACF2470D6}"/>
              </a:ext>
            </a:extLst>
          </p:cNvPr>
          <p:cNvSpPr/>
          <p:nvPr/>
        </p:nvSpPr>
        <p:spPr>
          <a:xfrm>
            <a:off x="280876" y="5364890"/>
            <a:ext cx="11085247" cy="338554"/>
          </a:xfrm>
          <a:prstGeom prst="rect">
            <a:avLst/>
          </a:prstGeom>
        </p:spPr>
        <p:txBody>
          <a:bodyPr wrap="square" lIns="91440" tIns="45720" rIns="91440" bIns="45720" anchor="t">
            <a:spAutoFit/>
          </a:bodyPr>
          <a:lstStyle/>
          <a:p>
            <a:r>
              <a:rPr lang="pl-PL" sz="1600" err="1"/>
              <a:t>Due</a:t>
            </a:r>
            <a:r>
              <a:rPr lang="pl-PL" sz="1600"/>
              <a:t> to the </a:t>
            </a:r>
            <a:r>
              <a:rPr lang="pl-PL" sz="1600" err="1"/>
              <a:t>large</a:t>
            </a:r>
            <a:r>
              <a:rPr lang="pl-PL" sz="1600"/>
              <a:t> </a:t>
            </a:r>
            <a:r>
              <a:rPr lang="pl-PL" sz="1600" err="1"/>
              <a:t>amount</a:t>
            </a:r>
            <a:r>
              <a:rPr lang="pl-PL" sz="1600"/>
              <a:t> of data, we </a:t>
            </a:r>
            <a:r>
              <a:rPr lang="pl-PL" sz="1600" err="1"/>
              <a:t>have</a:t>
            </a:r>
            <a:r>
              <a:rPr lang="pl-PL" sz="1600"/>
              <a:t> </a:t>
            </a:r>
            <a:r>
              <a:rPr lang="pl-PL" sz="1600" err="1"/>
              <a:t>divided</a:t>
            </a:r>
            <a:r>
              <a:rPr lang="pl-PL" sz="1600"/>
              <a:t> the </a:t>
            </a:r>
            <a:r>
              <a:rPr lang="pl-PL" sz="1600" err="1"/>
              <a:t>distribution</a:t>
            </a:r>
            <a:r>
              <a:rPr lang="pl-PL" sz="1600"/>
              <a:t> of </a:t>
            </a:r>
            <a:r>
              <a:rPr lang="pl-PL" sz="1600" err="1"/>
              <a:t>prices</a:t>
            </a:r>
            <a:r>
              <a:rPr lang="pl-PL" sz="1600"/>
              <a:t> </a:t>
            </a:r>
            <a:r>
              <a:rPr lang="pl-PL" sz="1600" err="1"/>
              <a:t>below</a:t>
            </a:r>
            <a:r>
              <a:rPr lang="pl-PL" sz="1600"/>
              <a:t> and </a:t>
            </a:r>
            <a:r>
              <a:rPr lang="pl-PL" sz="1600" err="1"/>
              <a:t>over</a:t>
            </a:r>
            <a:r>
              <a:rPr lang="pl-PL" sz="1600"/>
              <a:t> </a:t>
            </a:r>
            <a:r>
              <a:rPr lang="pl-PL" sz="1600" err="1"/>
              <a:t>mean</a:t>
            </a:r>
            <a:r>
              <a:rPr lang="pl-PL" sz="1600"/>
              <a:t>.</a:t>
            </a:r>
          </a:p>
        </p:txBody>
      </p:sp>
      <p:sp>
        <p:nvSpPr>
          <p:cNvPr id="7" name="Title 1">
            <a:extLst>
              <a:ext uri="{FF2B5EF4-FFF2-40B4-BE49-F238E27FC236}">
                <a16:creationId xmlns:a16="http://schemas.microsoft.com/office/drawing/2014/main" id="{75FFBB85-4CE5-6240-873B-15E122879F3F}"/>
              </a:ext>
            </a:extLst>
          </p:cNvPr>
          <p:cNvSpPr>
            <a:spLocks noGrp="1"/>
          </p:cNvSpPr>
          <p:nvPr>
            <p:ph type="title"/>
          </p:nvPr>
        </p:nvSpPr>
        <p:spPr>
          <a:xfrm>
            <a:off x="3769790" y="6012932"/>
            <a:ext cx="4107418" cy="525980"/>
          </a:xfrm>
        </p:spPr>
        <p:txBody>
          <a:bodyPr>
            <a:normAutofit fontScale="90000"/>
          </a:bodyPr>
          <a:lstStyle/>
          <a:p>
            <a:r>
              <a:rPr lang="en-US" sz="2000">
                <a:solidFill>
                  <a:srgbClr val="000000"/>
                </a:solidFill>
                <a:latin typeface="Arial"/>
                <a:cs typeface="Calibri Light"/>
              </a:rPr>
              <a:t>Visualization 3: Prices through districts</a:t>
            </a:r>
            <a:endParaRPr lang="en-US" sz="2000">
              <a:solidFill>
                <a:srgbClr val="000000"/>
              </a:solidFill>
              <a:latin typeface="Arial"/>
              <a:cs typeface="Arabic Typesetting"/>
            </a:endParaRPr>
          </a:p>
        </p:txBody>
      </p:sp>
      <p:pic>
        <p:nvPicPr>
          <p:cNvPr id="3" name="Obraz 2" descr="Obraz zawierający mapa&#10;&#10;Opis wygenerowany automatycznie">
            <a:extLst>
              <a:ext uri="{FF2B5EF4-FFF2-40B4-BE49-F238E27FC236}">
                <a16:creationId xmlns:a16="http://schemas.microsoft.com/office/drawing/2014/main" id="{032DFEB8-73E6-244A-A187-EE33C94C9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76" y="1154556"/>
            <a:ext cx="5815124" cy="3940602"/>
          </a:xfrm>
          <a:prstGeom prst="rect">
            <a:avLst/>
          </a:prstGeom>
          <a:ln>
            <a:noFill/>
          </a:ln>
          <a:effectLst>
            <a:outerShdw blurRad="292100" dist="139700" dir="2700000" algn="tl" rotWithShape="0">
              <a:srgbClr val="333333">
                <a:alpha val="65000"/>
              </a:srgbClr>
            </a:outerShdw>
          </a:effectLst>
        </p:spPr>
      </p:pic>
      <p:pic>
        <p:nvPicPr>
          <p:cNvPr id="9" name="Obraz 8" descr="Obraz zawierający mapa&#10;&#10;Opis wygenerowany automatycznie">
            <a:extLst>
              <a:ext uri="{FF2B5EF4-FFF2-40B4-BE49-F238E27FC236}">
                <a16:creationId xmlns:a16="http://schemas.microsoft.com/office/drawing/2014/main" id="{2E27D0BF-54D4-364A-BE32-E8DDC0F16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4556"/>
            <a:ext cx="5815124" cy="3940602"/>
          </a:xfrm>
          <a:prstGeom prst="rect">
            <a:avLst/>
          </a:prstGeom>
          <a:ln>
            <a:noFill/>
          </a:ln>
          <a:effectLst>
            <a:outerShdw blurRad="292100" dist="139700" dir="2700000" algn="tl" rotWithShape="0">
              <a:srgbClr val="333333">
                <a:alpha val="65000"/>
              </a:srgbClr>
            </a:outerShdw>
          </a:effectLst>
        </p:spPr>
      </p:pic>
      <p:sp>
        <p:nvSpPr>
          <p:cNvPr id="8" name="Prostokąt 7">
            <a:extLst>
              <a:ext uri="{FF2B5EF4-FFF2-40B4-BE49-F238E27FC236}">
                <a16:creationId xmlns:a16="http://schemas.microsoft.com/office/drawing/2014/main" id="{515C505F-7741-4E29-B8FA-951EB7D0C21C}"/>
              </a:ext>
            </a:extLst>
          </p:cNvPr>
          <p:cNvSpPr/>
          <p:nvPr/>
        </p:nvSpPr>
        <p:spPr>
          <a:xfrm>
            <a:off x="4633067" y="768467"/>
            <a:ext cx="3504325" cy="338554"/>
          </a:xfrm>
          <a:prstGeom prst="rect">
            <a:avLst/>
          </a:prstGeom>
        </p:spPr>
        <p:txBody>
          <a:bodyPr wrap="square" lIns="91440" tIns="45720" rIns="91440" bIns="45720" anchor="t">
            <a:spAutoFit/>
          </a:bodyPr>
          <a:lstStyle/>
          <a:p>
            <a:r>
              <a:rPr lang="pl-PL" sz="1600" err="1"/>
              <a:t>Mean</a:t>
            </a:r>
            <a:r>
              <a:rPr lang="pl-PL" sz="1600"/>
              <a:t> </a:t>
            </a:r>
            <a:r>
              <a:rPr lang="pl-PL" sz="1600" err="1"/>
              <a:t>price</a:t>
            </a:r>
            <a:r>
              <a:rPr lang="pl-PL" sz="1600"/>
              <a:t> for </a:t>
            </a:r>
            <a:r>
              <a:rPr lang="pl-PL" sz="1600" err="1"/>
              <a:t>whole</a:t>
            </a:r>
            <a:r>
              <a:rPr lang="pl-PL" sz="1600"/>
              <a:t> </a:t>
            </a:r>
            <a:r>
              <a:rPr lang="pl-PL" sz="1600" err="1"/>
              <a:t>city</a:t>
            </a:r>
            <a:r>
              <a:rPr lang="pl-PL" sz="1600"/>
              <a:t> – 120 USD</a:t>
            </a:r>
            <a:endParaRPr lang="pl-PL"/>
          </a:p>
        </p:txBody>
      </p:sp>
    </p:spTree>
    <p:extLst>
      <p:ext uri="{BB962C8B-B14F-4D97-AF65-F5344CB8AC3E}">
        <p14:creationId xmlns:p14="http://schemas.microsoft.com/office/powerpoint/2010/main" val="2571933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BBA8C0DE-A284-B149-8193-F1315E806E79}"/>
              </a:ext>
            </a:extLst>
          </p:cNvPr>
          <p:cNvSpPr>
            <a:spLocks noGrp="1"/>
          </p:cNvSpPr>
          <p:nvPr>
            <p:ph idx="1"/>
          </p:nvPr>
        </p:nvSpPr>
        <p:spPr>
          <a:xfrm>
            <a:off x="5669000" y="1546088"/>
            <a:ext cx="4977578" cy="1739722"/>
          </a:xfrm>
        </p:spPr>
        <p:txBody>
          <a:bodyPr vert="horz" lIns="91440" tIns="45720" rIns="91440" bIns="45720" rtlCol="0" anchor="ctr">
            <a:normAutofit lnSpcReduction="10000"/>
          </a:bodyPr>
          <a:lstStyle/>
          <a:p>
            <a:r>
              <a:rPr lang="en-US" sz="1600">
                <a:solidFill>
                  <a:srgbClr val="000000"/>
                </a:solidFill>
                <a:ea typeface="+mn-lt"/>
                <a:cs typeface="+mn-lt"/>
              </a:rPr>
              <a:t>Based on boxplot of distribution of rental price, it is clear to see that data contains outliers.</a:t>
            </a:r>
          </a:p>
          <a:p>
            <a:r>
              <a:rPr lang="en-US" sz="1600">
                <a:solidFill>
                  <a:srgbClr val="000000"/>
                </a:solidFill>
                <a:ea typeface="+mn-lt"/>
                <a:cs typeface="+mn-lt"/>
              </a:rPr>
              <a:t>To detect outliers on our target - 'price', Tukey rule will be implemented, which defines an interquartile range comprised between the 1st and 3rd quartile of the distribution values (IQR). Outliers are rows whose values are outside IQR.</a:t>
            </a:r>
            <a:endParaRPr lang="en-US" sz="1600">
              <a:solidFill>
                <a:srgbClr val="000000"/>
              </a:solidFill>
            </a:endParaRPr>
          </a:p>
        </p:txBody>
      </p:sp>
      <p:sp>
        <p:nvSpPr>
          <p:cNvPr id="4" name="Symbol zastępczy numeru slajdu 3">
            <a:extLst>
              <a:ext uri="{FF2B5EF4-FFF2-40B4-BE49-F238E27FC236}">
                <a16:creationId xmlns:a16="http://schemas.microsoft.com/office/drawing/2014/main" id="{99B1477F-5405-D741-BB8B-01D31DF79847}"/>
              </a:ext>
            </a:extLst>
          </p:cNvPr>
          <p:cNvSpPr>
            <a:spLocks noGrp="1"/>
          </p:cNvSpPr>
          <p:nvPr>
            <p:ph type="sldNum" sz="quarter" idx="12"/>
          </p:nvPr>
        </p:nvSpPr>
        <p:spPr/>
        <p:txBody>
          <a:bodyPr/>
          <a:lstStyle/>
          <a:p>
            <a:fld id="{C77C6C3F-668B-4AF5-BFA9-0F657EB068D6}" type="slidenum">
              <a:rPr lang="pl-PL" smtClean="0"/>
              <a:t>9</a:t>
            </a:fld>
            <a:endParaRPr lang="pl-PL"/>
          </a:p>
        </p:txBody>
      </p:sp>
      <p:pic>
        <p:nvPicPr>
          <p:cNvPr id="9" name="Obraz 8">
            <a:extLst>
              <a:ext uri="{FF2B5EF4-FFF2-40B4-BE49-F238E27FC236}">
                <a16:creationId xmlns:a16="http://schemas.microsoft.com/office/drawing/2014/main" id="{13C0D784-34A6-5742-825B-56C464BF2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232" y="1504961"/>
            <a:ext cx="3775882" cy="2756234"/>
          </a:xfrm>
          <a:prstGeom prst="rect">
            <a:avLst/>
          </a:prstGeom>
          <a:ln>
            <a:noFill/>
          </a:ln>
          <a:effectLst>
            <a:outerShdw blurRad="292100" dist="139700" dir="2700000" algn="tl" rotWithShape="0">
              <a:srgbClr val="333333">
                <a:alpha val="65000"/>
              </a:srgbClr>
            </a:outerShdw>
          </a:effectLst>
        </p:spPr>
      </p:pic>
      <p:sp>
        <p:nvSpPr>
          <p:cNvPr id="13" name="Owal 12">
            <a:extLst>
              <a:ext uri="{FF2B5EF4-FFF2-40B4-BE49-F238E27FC236}">
                <a16:creationId xmlns:a16="http://schemas.microsoft.com/office/drawing/2014/main" id="{4907ACDA-03B8-1D43-AA63-A4775B9488F8}"/>
              </a:ext>
            </a:extLst>
          </p:cNvPr>
          <p:cNvSpPr/>
          <p:nvPr/>
        </p:nvSpPr>
        <p:spPr>
          <a:xfrm>
            <a:off x="2412898" y="1612683"/>
            <a:ext cx="697924" cy="1306901"/>
          </a:xfrm>
          <a:prstGeom prst="ellipse">
            <a:avLst/>
          </a:prstGeom>
          <a:solidFill>
            <a:srgbClr val="FF0000">
              <a:alpha val="3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Title 1">
            <a:extLst>
              <a:ext uri="{FF2B5EF4-FFF2-40B4-BE49-F238E27FC236}">
                <a16:creationId xmlns:a16="http://schemas.microsoft.com/office/drawing/2014/main" id="{9A1D92B8-9982-8F4F-B833-66658C1F5A9A}"/>
              </a:ext>
            </a:extLst>
          </p:cNvPr>
          <p:cNvSpPr>
            <a:spLocks noGrp="1"/>
          </p:cNvSpPr>
          <p:nvPr>
            <p:ph type="title"/>
          </p:nvPr>
        </p:nvSpPr>
        <p:spPr>
          <a:xfrm>
            <a:off x="558833" y="967376"/>
            <a:ext cx="3438144" cy="578712"/>
          </a:xfrm>
        </p:spPr>
        <p:txBody>
          <a:bodyPr anchor="b">
            <a:normAutofit/>
          </a:bodyPr>
          <a:lstStyle/>
          <a:p>
            <a:r>
              <a:rPr lang="en-US" sz="2800" u="sng">
                <a:latin typeface="Calibri"/>
                <a:cs typeface="Calibri Light"/>
              </a:rPr>
              <a:t>Outliers</a:t>
            </a:r>
            <a:endParaRPr lang="pl-PL"/>
          </a:p>
        </p:txBody>
      </p:sp>
      <p:sp>
        <p:nvSpPr>
          <p:cNvPr id="14" name="Title 1">
            <a:extLst>
              <a:ext uri="{FF2B5EF4-FFF2-40B4-BE49-F238E27FC236}">
                <a16:creationId xmlns:a16="http://schemas.microsoft.com/office/drawing/2014/main" id="{F41794A5-2A35-884C-ABF3-DD439E3D5536}"/>
              </a:ext>
            </a:extLst>
          </p:cNvPr>
          <p:cNvSpPr txBox="1">
            <a:spLocks/>
          </p:cNvSpPr>
          <p:nvPr/>
        </p:nvSpPr>
        <p:spPr>
          <a:xfrm>
            <a:off x="558833" y="4327790"/>
            <a:ext cx="3438144" cy="578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a:latin typeface="Calibri"/>
                <a:cs typeface="Calibri Light"/>
              </a:rPr>
              <a:t>Zero values in target</a:t>
            </a:r>
            <a:endParaRPr lang="pl-PL"/>
          </a:p>
        </p:txBody>
      </p:sp>
      <p:pic>
        <p:nvPicPr>
          <p:cNvPr id="15" name="Obraz 14" descr="Obraz zawierający stół&#10;&#10;Opis wygenerowany automatycznie">
            <a:extLst>
              <a:ext uri="{FF2B5EF4-FFF2-40B4-BE49-F238E27FC236}">
                <a16:creationId xmlns:a16="http://schemas.microsoft.com/office/drawing/2014/main" id="{2E257426-E2A2-8E49-8AB4-7A7CF40EC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618" y="3630856"/>
            <a:ext cx="5637417" cy="2505519"/>
          </a:xfrm>
          <a:prstGeom prst="rect">
            <a:avLst/>
          </a:prstGeom>
          <a:ln>
            <a:noFill/>
          </a:ln>
          <a:effectLst>
            <a:outerShdw blurRad="292100" dist="139700" dir="2700000" algn="tl" rotWithShape="0">
              <a:srgbClr val="333333">
                <a:alpha val="65000"/>
              </a:srgbClr>
            </a:outerShdw>
          </a:effectLst>
        </p:spPr>
      </p:pic>
      <p:sp>
        <p:nvSpPr>
          <p:cNvPr id="16" name="Owal 15">
            <a:extLst>
              <a:ext uri="{FF2B5EF4-FFF2-40B4-BE49-F238E27FC236}">
                <a16:creationId xmlns:a16="http://schemas.microsoft.com/office/drawing/2014/main" id="{E80855B2-F4B0-2A40-8EA6-70763C5EA791}"/>
              </a:ext>
            </a:extLst>
          </p:cNvPr>
          <p:cNvSpPr/>
          <p:nvPr/>
        </p:nvSpPr>
        <p:spPr>
          <a:xfrm>
            <a:off x="10717698" y="3653105"/>
            <a:ext cx="831190" cy="2505519"/>
          </a:xfrm>
          <a:prstGeom prst="ellipse">
            <a:avLst/>
          </a:prstGeom>
          <a:solidFill>
            <a:srgbClr val="FF0000">
              <a:alpha val="3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Content Placeholder 2">
            <a:extLst>
              <a:ext uri="{FF2B5EF4-FFF2-40B4-BE49-F238E27FC236}">
                <a16:creationId xmlns:a16="http://schemas.microsoft.com/office/drawing/2014/main" id="{F1311067-8D5E-E541-91F9-D9A16DD72D4C}"/>
              </a:ext>
            </a:extLst>
          </p:cNvPr>
          <p:cNvSpPr txBox="1">
            <a:spLocks/>
          </p:cNvSpPr>
          <p:nvPr/>
        </p:nvSpPr>
        <p:spPr>
          <a:xfrm>
            <a:off x="509729" y="4906502"/>
            <a:ext cx="4940992" cy="123699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solidFill>
                  <a:srgbClr val="000000"/>
                </a:solidFill>
                <a:ea typeface="+mn-lt"/>
                <a:cs typeface="+mn-lt"/>
              </a:rPr>
              <a:t>Because as we assume that, you cannot rent a room for free. 0 values in target price can affect our estimator as well as outliers, so we have to remove from our data samples whose price is 0. </a:t>
            </a:r>
            <a:endParaRPr lang="en-US" sz="1600">
              <a:solidFill>
                <a:srgbClr val="000000"/>
              </a:solidFill>
            </a:endParaRPr>
          </a:p>
        </p:txBody>
      </p:sp>
      <p:sp>
        <p:nvSpPr>
          <p:cNvPr id="2" name="Title 1">
            <a:extLst>
              <a:ext uri="{FF2B5EF4-FFF2-40B4-BE49-F238E27FC236}">
                <a16:creationId xmlns:a16="http://schemas.microsoft.com/office/drawing/2014/main" id="{764F91FA-91CA-44F8-A5B8-E8700A37510F}"/>
              </a:ext>
            </a:extLst>
          </p:cNvPr>
          <p:cNvSpPr txBox="1">
            <a:spLocks/>
          </p:cNvSpPr>
          <p:nvPr/>
        </p:nvSpPr>
        <p:spPr>
          <a:xfrm>
            <a:off x="613025" y="366871"/>
            <a:ext cx="5902800" cy="5888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Calibri"/>
                <a:cs typeface="Calibri Light"/>
              </a:rPr>
              <a:t>6. Cleaning data by target</a:t>
            </a:r>
            <a:endParaRPr lang="pl-PL" sz="3600" b="1">
              <a:cs typeface="Calibri Light"/>
            </a:endParaRPr>
          </a:p>
        </p:txBody>
      </p:sp>
    </p:spTree>
    <p:extLst>
      <p:ext uri="{BB962C8B-B14F-4D97-AF65-F5344CB8AC3E}">
        <p14:creationId xmlns:p14="http://schemas.microsoft.com/office/powerpoint/2010/main" val="37610091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Description</vt:lpstr>
      <vt:lpstr>Data shape</vt:lpstr>
      <vt:lpstr>Description</vt:lpstr>
      <vt:lpstr>PowerPoint Presentation</vt:lpstr>
      <vt:lpstr>Visualization 1: Distribution of accommodations through heatmap</vt:lpstr>
      <vt:lpstr>Visualization 2: The most common advertising districts</vt:lpstr>
      <vt:lpstr>Visualization 3: Prices through districts</vt:lpstr>
      <vt:lpstr>Outliers</vt:lpstr>
      <vt:lpstr>Missing values</vt:lpstr>
      <vt:lpstr>Distribution of price(after Tukey test) and without 0 values.</vt:lpstr>
      <vt:lpstr>price distribution</vt:lpstr>
      <vt:lpstr>price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Michał Witold Wilkosz</dc:creator>
  <cp:revision>15</cp:revision>
  <dcterms:created xsi:type="dcterms:W3CDTF">2020-11-02T10:50:52Z</dcterms:created>
  <dcterms:modified xsi:type="dcterms:W3CDTF">2020-12-01T11:42:14Z</dcterms:modified>
</cp:coreProperties>
</file>